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0"/>
  </p:handoutMasterIdLst>
  <p:sldIdLst>
    <p:sldId id="256" r:id="rId2"/>
    <p:sldId id="281" r:id="rId3"/>
    <p:sldId id="282" r:id="rId4"/>
    <p:sldId id="283" r:id="rId5"/>
    <p:sldId id="280" r:id="rId6"/>
    <p:sldId id="284" r:id="rId7"/>
    <p:sldId id="296" r:id="rId8"/>
    <p:sldId id="297" r:id="rId9"/>
    <p:sldId id="271" r:id="rId10"/>
    <p:sldId id="257" r:id="rId11"/>
    <p:sldId id="260" r:id="rId12"/>
    <p:sldId id="261" r:id="rId13"/>
    <p:sldId id="270" r:id="rId14"/>
    <p:sldId id="258" r:id="rId15"/>
    <p:sldId id="259" r:id="rId16"/>
    <p:sldId id="262" r:id="rId17"/>
    <p:sldId id="263" r:id="rId18"/>
    <p:sldId id="265" r:id="rId19"/>
    <p:sldId id="264" r:id="rId20"/>
    <p:sldId id="266" r:id="rId21"/>
    <p:sldId id="267" r:id="rId22"/>
    <p:sldId id="286" r:id="rId23"/>
    <p:sldId id="285" r:id="rId24"/>
    <p:sldId id="288" r:id="rId25"/>
    <p:sldId id="289" r:id="rId26"/>
    <p:sldId id="290" r:id="rId27"/>
    <p:sldId id="291" r:id="rId28"/>
    <p:sldId id="292" r:id="rId29"/>
    <p:sldId id="275" r:id="rId30"/>
    <p:sldId id="276" r:id="rId31"/>
    <p:sldId id="277" r:id="rId32"/>
    <p:sldId id="287" r:id="rId33"/>
    <p:sldId id="278" r:id="rId34"/>
    <p:sldId id="279" r:id="rId35"/>
    <p:sldId id="293" r:id="rId36"/>
    <p:sldId id="294" r:id="rId37"/>
    <p:sldId id="295" r:id="rId38"/>
    <p:sldId id="268" r:id="rId39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584" autoAdjust="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3611;&#3619;&#3632;&#3594;&#3640;&#3617;&#3588;&#3623;&#3634;&#3617;&#3648;&#3626;&#3637;&#3656;&#3618;&#3591;%202556\&#3626;&#3606;&#3634;&#3610;&#3633;&#3609;\&#3585;&#3619;&#3634;&#3615;&#3611;&#3619;&#3632;&#3594;&#3640;&#3617;&#3588;&#3623;&#3634;&#3617;&#3648;&#3626;&#3637;&#3656;&#3618;&#3591;%206%20&#3648;&#3604;&#3639;&#3629;&#3609;%20&#3626;&#3606;&#3634;&#3610;&#3633;&#360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3611;&#3619;&#3632;&#3594;&#3640;&#3617;&#3588;&#3623;&#3634;&#3617;&#3648;&#3626;&#3637;&#3656;&#3618;&#3591;%202556\&#3626;&#3606;&#3634;&#3610;&#3633;&#3609;\&#3585;&#3619;&#3634;&#3615;&#3611;&#3619;&#3632;&#3594;&#3640;&#3617;&#3588;&#3623;&#3634;&#3617;&#3648;&#3626;&#3637;&#3656;&#3618;&#3591;%206%20&#3648;&#3604;&#3639;&#3629;&#3609;%20&#3626;&#3606;&#3634;&#3610;&#3633;&#360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3611;&#3619;&#3632;&#3594;&#3640;&#3617;&#3588;&#3623;&#3634;&#3617;&#3648;&#3626;&#3637;&#3656;&#3618;&#3591;%202556\&#3626;&#3606;&#3634;&#3610;&#3633;&#3609;\&#3585;&#3619;&#3634;&#3615;&#3611;&#3619;&#3632;&#3594;&#3640;&#3617;&#3588;&#3623;&#3634;&#3617;&#3648;&#3626;&#3637;&#3656;&#3618;&#3591;%206%20&#3648;&#3604;&#3639;&#3629;&#3609;%20&#3626;&#3606;&#3634;&#3610;&#3633;&#360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3611;&#3619;&#3632;&#3594;&#3640;&#3617;&#3588;&#3623;&#3634;&#3617;&#3648;&#3626;&#3637;&#3656;&#3618;&#3591;%202556\&#3626;&#3606;&#3634;&#3610;&#3633;&#3609;\&#3585;&#3619;&#3634;&#3615;&#3611;&#3619;&#3632;&#3594;&#3640;&#3617;&#3588;&#3623;&#3634;&#3617;&#3648;&#3626;&#3637;&#3656;&#3618;&#3591;%206%20&#3648;&#3604;&#3639;&#3629;&#3609;%20&#3626;&#3606;&#3634;&#3610;&#3633;&#360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3611;&#3619;&#3632;&#3594;&#3640;&#3617;&#3588;&#3623;&#3634;&#3617;&#3648;&#3626;&#3637;&#3656;&#3618;&#3591;%202556\&#3626;&#3606;&#3634;&#3610;&#3633;&#3609;\&#3585;&#3619;&#3634;&#3615;&#3611;&#3619;&#3632;&#3594;&#3640;&#3617;&#3588;&#3623;&#3634;&#3617;&#3648;&#3626;&#3637;&#3656;&#3618;&#3591;%206%20&#3648;&#3604;&#3639;&#3629;&#3609;%20&#3626;&#3606;&#3634;&#3610;&#3633;&#3609;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User\Desktop\&#3611;&#3619;&#3632;&#3594;&#3640;&#3617;&#3588;&#3623;&#3634;&#3617;&#3648;&#3626;&#3637;&#3656;&#3618;&#3591;%202556\&#3626;&#3606;&#3634;&#3610;&#3633;&#3609;\&#3585;&#3619;&#3634;&#3615;&#3611;&#3619;&#3632;&#3594;&#3640;&#3617;&#3588;&#3623;&#3634;&#3617;&#3648;&#3626;&#3637;&#3656;&#3618;&#3591;%206%20&#3648;&#3604;&#3639;&#3629;&#3609;%20&#3626;&#3606;&#3634;&#3610;&#3633;&#3609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3611;&#3619;&#3632;&#3594;&#3640;&#3617;&#3588;&#3623;&#3634;&#3617;&#3648;&#3626;&#3637;&#3656;&#3618;&#3591;%202556\&#3626;&#3606;&#3634;&#3610;&#3633;&#3609;\&#3585;&#3619;&#3634;&#3615;&#3611;&#3619;&#3632;&#3594;&#3640;&#3617;&#3588;&#3623;&#3634;&#3617;&#3648;&#3626;&#3637;&#3656;&#3618;&#3591;%206%20&#3648;&#3604;&#3639;&#3629;&#3609;%20&#3626;&#3606;&#3634;&#3610;&#3633;&#360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h-TH"/>
  <c:chart>
    <c:plotArea>
      <c:layout>
        <c:manualLayout>
          <c:layoutTarget val="inner"/>
          <c:xMode val="edge"/>
          <c:yMode val="edge"/>
          <c:x val="0.37547440944881944"/>
          <c:y val="2.4753694537637462E-2"/>
          <c:w val="0.60572703412073592"/>
          <c:h val="0.8994312497585768"/>
        </c:manualLayout>
      </c:layout>
      <c:barChart>
        <c:barDir val="bar"/>
        <c:grouping val="clustered"/>
        <c:ser>
          <c:idx val="0"/>
          <c:order val="0"/>
          <c:tx>
            <c:strRef>
              <c:f>Sheet1!$E$123</c:f>
              <c:strCache>
                <c:ptCount val="1"/>
                <c:pt idx="0">
                  <c:v>สูง</c:v>
                </c:pt>
              </c:strCache>
            </c:strRef>
          </c:tx>
          <c:dLbls>
            <c:txPr>
              <a:bodyPr/>
              <a:lstStyle/>
              <a:p>
                <a:pPr>
                  <a:defRPr sz="2400" b="1"/>
                </a:pPr>
                <a:endParaRPr lang="th-TH"/>
              </a:p>
            </c:txPr>
            <c:showVal val="1"/>
          </c:dLbls>
          <c:cat>
            <c:strRef>
              <c:f>Sheet1!$D$124:$D$141</c:f>
              <c:strCache>
                <c:ptCount val="18"/>
                <c:pt idx="0">
                  <c:v>คณะครุศาสตร์อุตสาหกรรม</c:v>
                </c:pt>
                <c:pt idx="1">
                  <c:v>คณะเทคโนโลยีการเกษตร</c:v>
                </c:pt>
                <c:pt idx="2">
                  <c:v>คณะเทคโนโลยีสารสนเทศ</c:v>
                </c:pt>
                <c:pt idx="3">
                  <c:v>คณะวิทยาศาสตร์</c:v>
                </c:pt>
                <c:pt idx="4">
                  <c:v>คณะวิศวกรรมศาสตร์</c:v>
                </c:pt>
                <c:pt idx="5">
                  <c:v>คณะสถาปัตยกรรมศาสตร์</c:v>
                </c:pt>
                <c:pt idx="6">
                  <c:v>คณะอุตสาหกรรมเกษตร</c:v>
                </c:pt>
                <c:pt idx="7">
                  <c:v>วิทยาเขตชุมพร</c:v>
                </c:pt>
                <c:pt idx="8">
                  <c:v>วิทยาลัยการบริหารและจัดการ</c:v>
                </c:pt>
                <c:pt idx="9">
                  <c:v>วิทยาลัยนวัตกรรมการจัดการข้อมูล</c:v>
                </c:pt>
                <c:pt idx="10">
                  <c:v>วิทยาลัยนานาชาติ</c:v>
                </c:pt>
                <c:pt idx="11">
                  <c:v>วิทยาลัยนาโนเทคโนโลยีพระจอมเกล้าลาดกระบัง</c:v>
                </c:pt>
                <c:pt idx="12">
                  <c:v>สำนักงานสภาสถาบัน</c:v>
                </c:pt>
                <c:pt idx="13">
                  <c:v>สำนักทะเบียนและประมวลผล</c:v>
                </c:pt>
                <c:pt idx="14">
                  <c:v>สำนักบริการคอมพิวเตอร์</c:v>
                </c:pt>
                <c:pt idx="15">
                  <c:v>สำนักส่งเสริมและบริการวิชาการพระจอมเกล้าฯลาดกระบัง</c:v>
                </c:pt>
                <c:pt idx="16">
                  <c:v>สำนักหอสมุดกลาง</c:v>
                </c:pt>
                <c:pt idx="17">
                  <c:v>สำนักงานอธิการบดี</c:v>
                </c:pt>
              </c:strCache>
            </c:strRef>
          </c:cat>
          <c:val>
            <c:numRef>
              <c:f>Sheet1!$E$124:$E$141</c:f>
              <c:numCache>
                <c:formatCode>General</c:formatCode>
                <c:ptCount val="1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2</c:v>
                </c:pt>
                <c:pt idx="11">
                  <c:v>0</c:v>
                </c:pt>
                <c:pt idx="12">
                  <c:v>0</c:v>
                </c:pt>
                <c:pt idx="13">
                  <c:v>1</c:v>
                </c:pt>
                <c:pt idx="14">
                  <c:v>2</c:v>
                </c:pt>
                <c:pt idx="15">
                  <c:v>2</c:v>
                </c:pt>
                <c:pt idx="16">
                  <c:v>1</c:v>
                </c:pt>
                <c:pt idx="17">
                  <c:v>6</c:v>
                </c:pt>
              </c:numCache>
            </c:numRef>
          </c:val>
        </c:ser>
        <c:ser>
          <c:idx val="1"/>
          <c:order val="1"/>
          <c:tx>
            <c:strRef>
              <c:f>Sheet1!$F$123</c:f>
              <c:strCache>
                <c:ptCount val="1"/>
                <c:pt idx="0">
                  <c:v>สูงมาก</c:v>
                </c:pt>
              </c:strCache>
            </c:strRef>
          </c:tx>
          <c:dLbls>
            <c:txPr>
              <a:bodyPr/>
              <a:lstStyle/>
              <a:p>
                <a:pPr>
                  <a:defRPr sz="2000" b="1"/>
                </a:pPr>
                <a:endParaRPr lang="th-TH"/>
              </a:p>
            </c:txPr>
            <c:showVal val="1"/>
          </c:dLbls>
          <c:cat>
            <c:strRef>
              <c:f>Sheet1!$D$124:$D$141</c:f>
              <c:strCache>
                <c:ptCount val="18"/>
                <c:pt idx="0">
                  <c:v>คณะครุศาสตร์อุตสาหกรรม</c:v>
                </c:pt>
                <c:pt idx="1">
                  <c:v>คณะเทคโนโลยีการเกษตร</c:v>
                </c:pt>
                <c:pt idx="2">
                  <c:v>คณะเทคโนโลยีสารสนเทศ</c:v>
                </c:pt>
                <c:pt idx="3">
                  <c:v>คณะวิทยาศาสตร์</c:v>
                </c:pt>
                <c:pt idx="4">
                  <c:v>คณะวิศวกรรมศาสตร์</c:v>
                </c:pt>
                <c:pt idx="5">
                  <c:v>คณะสถาปัตยกรรมศาสตร์</c:v>
                </c:pt>
                <c:pt idx="6">
                  <c:v>คณะอุตสาหกรรมเกษตร</c:v>
                </c:pt>
                <c:pt idx="7">
                  <c:v>วิทยาเขตชุมพร</c:v>
                </c:pt>
                <c:pt idx="8">
                  <c:v>วิทยาลัยการบริหารและจัดการ</c:v>
                </c:pt>
                <c:pt idx="9">
                  <c:v>วิทยาลัยนวัตกรรมการจัดการข้อมูล</c:v>
                </c:pt>
                <c:pt idx="10">
                  <c:v>วิทยาลัยนานาชาติ</c:v>
                </c:pt>
                <c:pt idx="11">
                  <c:v>วิทยาลัยนาโนเทคโนโลยีพระจอมเกล้าลาดกระบัง</c:v>
                </c:pt>
                <c:pt idx="12">
                  <c:v>สำนักงานสภาสถาบัน</c:v>
                </c:pt>
                <c:pt idx="13">
                  <c:v>สำนักทะเบียนและประมวลผล</c:v>
                </c:pt>
                <c:pt idx="14">
                  <c:v>สำนักบริการคอมพิวเตอร์</c:v>
                </c:pt>
                <c:pt idx="15">
                  <c:v>สำนักส่งเสริมและบริการวิชาการพระจอมเกล้าฯลาดกระบัง</c:v>
                </c:pt>
                <c:pt idx="16">
                  <c:v>สำนักหอสมุดกลาง</c:v>
                </c:pt>
                <c:pt idx="17">
                  <c:v>สำนักงานอธิการบดี</c:v>
                </c:pt>
              </c:strCache>
            </c:strRef>
          </c:cat>
          <c:val>
            <c:numRef>
              <c:f>Sheet1!$F$124:$F$141</c:f>
              <c:numCache>
                <c:formatCode>General</c:formatCode>
                <c:ptCount val="18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3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2</c:v>
                </c:pt>
                <c:pt idx="17">
                  <c:v>7</c:v>
                </c:pt>
              </c:numCache>
            </c:numRef>
          </c:val>
        </c:ser>
        <c:dLbls>
          <c:showVal val="1"/>
        </c:dLbls>
        <c:gapWidth val="75"/>
        <c:axId val="84829312"/>
        <c:axId val="84830848"/>
      </c:barChart>
      <c:catAx>
        <c:axId val="84829312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1600" b="1"/>
            </a:pPr>
            <a:endParaRPr lang="th-TH"/>
          </a:p>
        </c:txPr>
        <c:crossAx val="84830848"/>
        <c:crosses val="autoZero"/>
        <c:auto val="1"/>
        <c:lblAlgn val="ctr"/>
        <c:lblOffset val="100"/>
      </c:catAx>
      <c:valAx>
        <c:axId val="8483084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b="1"/>
            </a:pPr>
            <a:endParaRPr lang="th-TH"/>
          </a:p>
        </c:txPr>
        <c:crossAx val="84829312"/>
        <c:crosses val="autoZero"/>
        <c:crossBetween val="between"/>
      </c:valAx>
    </c:plotArea>
    <c:legend>
      <c:legendPos val="b"/>
      <c:legendEntry>
        <c:idx val="0"/>
        <c:txPr>
          <a:bodyPr/>
          <a:lstStyle/>
          <a:p>
            <a:pPr>
              <a:defRPr sz="3200" b="1"/>
            </a:pPr>
            <a:endParaRPr lang="th-TH"/>
          </a:p>
        </c:txPr>
      </c:legendEntry>
      <c:legendEntry>
        <c:idx val="1"/>
        <c:txPr>
          <a:bodyPr/>
          <a:lstStyle/>
          <a:p>
            <a:pPr>
              <a:defRPr sz="3600" b="1"/>
            </a:pPr>
            <a:endParaRPr lang="th-TH"/>
          </a:p>
        </c:txPr>
      </c:legendEntry>
      <c:layout>
        <c:manualLayout>
          <c:xMode val="edge"/>
          <c:yMode val="edge"/>
          <c:x val="0.70106944444444463"/>
          <c:y val="0.76991219437515268"/>
          <c:w val="0.27286111111111111"/>
          <c:h val="0.12657235574018152"/>
        </c:manualLayout>
      </c:layout>
    </c:legend>
    <c:plotVisOnly val="1"/>
  </c:chart>
  <c:txPr>
    <a:bodyPr/>
    <a:lstStyle/>
    <a:p>
      <a:pPr>
        <a:defRPr sz="1400">
          <a:latin typeface="TH SarabunPSK" pitchFamily="34" charset="-34"/>
          <a:cs typeface="TH SarabunPSK" pitchFamily="34" charset="-34"/>
        </a:defRPr>
      </a:pPr>
      <a:endParaRPr lang="th-TH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h-TH"/>
  <c:style val="4"/>
  <c:chart>
    <c:autoTitleDeleted val="1"/>
    <c:plotArea>
      <c:layout>
        <c:manualLayout>
          <c:layoutTarget val="inner"/>
          <c:xMode val="edge"/>
          <c:yMode val="edge"/>
          <c:x val="0.40666666666666706"/>
          <c:y val="2.6426241465856252E-2"/>
          <c:w val="0.56860422134733168"/>
          <c:h val="0.8646495959830609"/>
        </c:manualLayout>
      </c:layout>
      <c:barChart>
        <c:barDir val="bar"/>
        <c:grouping val="clustered"/>
        <c:ser>
          <c:idx val="0"/>
          <c:order val="0"/>
          <c:spPr>
            <a:solidFill>
              <a:schemeClr val="accent4">
                <a:lumMod val="75000"/>
              </a:schemeClr>
            </a:solidFill>
          </c:spPr>
          <c:dLbls>
            <c:txPr>
              <a:bodyPr/>
              <a:lstStyle/>
              <a:p>
                <a:pPr>
                  <a:defRPr sz="2400" b="1">
                    <a:latin typeface="TH SarabunPSK" pitchFamily="34" charset="-34"/>
                    <a:cs typeface="TH SarabunPSK" pitchFamily="34" charset="-34"/>
                  </a:defRPr>
                </a:pPr>
                <a:endParaRPr lang="th-TH"/>
              </a:p>
            </c:txPr>
            <c:showVal val="1"/>
          </c:dLbls>
          <c:cat>
            <c:strRef>
              <c:f>Sheet1!$D$6:$D$13</c:f>
              <c:strCache>
                <c:ptCount val="8"/>
                <c:pt idx="0">
                  <c:v>ด้านกลยุทธ์</c:v>
                </c:pt>
                <c:pt idx="1">
                  <c:v>ด้านการปฏิบัติงาน</c:v>
                </c:pt>
                <c:pt idx="2">
                  <c:v>ด้านนโยบาย/กฎหมาย/ระเบียบ/ข้อบังคับ </c:v>
                </c:pt>
                <c:pt idx="3">
                  <c:v>ด้านการเงิน</c:v>
                </c:pt>
                <c:pt idx="4">
                  <c:v>ด้านสุขภาพ</c:v>
                </c:pt>
                <c:pt idx="5">
                  <c:v>ด้านสิ่งแวดล้อม</c:v>
                </c:pt>
                <c:pt idx="6">
                  <c:v>ด้านชุมชน</c:v>
                </c:pt>
                <c:pt idx="7">
                  <c:v>ด้านภาพลักษณ์และชื่อเสียง</c:v>
                </c:pt>
              </c:strCache>
            </c:strRef>
          </c:cat>
          <c:val>
            <c:numRef>
              <c:f>Sheet1!$E$6:$E$13</c:f>
              <c:numCache>
                <c:formatCode>General</c:formatCode>
                <c:ptCount val="8"/>
                <c:pt idx="0">
                  <c:v>20</c:v>
                </c:pt>
                <c:pt idx="1">
                  <c:v>68</c:v>
                </c:pt>
                <c:pt idx="2">
                  <c:v>11</c:v>
                </c:pt>
                <c:pt idx="3">
                  <c:v>10</c:v>
                </c:pt>
                <c:pt idx="4">
                  <c:v>6</c:v>
                </c:pt>
                <c:pt idx="5">
                  <c:v>4</c:v>
                </c:pt>
                <c:pt idx="6">
                  <c:v>0</c:v>
                </c:pt>
                <c:pt idx="7">
                  <c:v>7</c:v>
                </c:pt>
              </c:numCache>
            </c:numRef>
          </c:val>
        </c:ser>
        <c:dLbls>
          <c:showVal val="1"/>
        </c:dLbls>
        <c:gapWidth val="75"/>
        <c:axId val="85303296"/>
        <c:axId val="85304832"/>
      </c:barChart>
      <c:catAx>
        <c:axId val="85303296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2200" b="1">
                <a:latin typeface="TH SarabunPSK" pitchFamily="34" charset="-34"/>
                <a:cs typeface="TH SarabunPSK" pitchFamily="34" charset="-34"/>
              </a:defRPr>
            </a:pPr>
            <a:endParaRPr lang="th-TH"/>
          </a:p>
        </c:txPr>
        <c:crossAx val="85304832"/>
        <c:crosses val="autoZero"/>
        <c:auto val="1"/>
        <c:lblAlgn val="ctr"/>
        <c:lblOffset val="100"/>
      </c:catAx>
      <c:valAx>
        <c:axId val="8530483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800" b="1">
                <a:latin typeface="TH SarabunPSK" pitchFamily="34" charset="-34"/>
                <a:cs typeface="TH SarabunPSK" pitchFamily="34" charset="-34"/>
              </a:defRPr>
            </a:pPr>
            <a:endParaRPr lang="th-TH"/>
          </a:p>
        </c:txPr>
        <c:crossAx val="85303296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h-TH"/>
  <c:style val="4"/>
  <c:chart>
    <c:autoTitleDeleted val="1"/>
    <c:plotArea>
      <c:layout/>
      <c:barChart>
        <c:barDir val="bar"/>
        <c:grouping val="clustered"/>
        <c:ser>
          <c:idx val="0"/>
          <c:order val="0"/>
          <c:cat>
            <c:strRef>
              <c:f>Sheet1!$D$64:$D$68</c:f>
              <c:strCache>
                <c:ptCount val="5"/>
                <c:pt idx="0">
                  <c:v>ระดับ 5 (สูงมาก)</c:v>
                </c:pt>
                <c:pt idx="1">
                  <c:v>ระดับ 4 (สูง)</c:v>
                </c:pt>
                <c:pt idx="2">
                  <c:v>ระดับ 3 (ปานกลาง)</c:v>
                </c:pt>
                <c:pt idx="3">
                  <c:v>ระดับ 2 (น้อย)</c:v>
                </c:pt>
                <c:pt idx="4">
                  <c:v>ระดับ 1 (น้อยที่สุด)</c:v>
                </c:pt>
              </c:strCache>
            </c:strRef>
          </c:cat>
          <c:val>
            <c:numRef>
              <c:f>Sheet1!$E$64:$E$68</c:f>
              <c:numCache>
                <c:formatCode>General</c:formatCode>
                <c:ptCount val="5"/>
              </c:numCache>
            </c:numRef>
          </c:val>
        </c:ser>
        <c:ser>
          <c:idx val="1"/>
          <c:order val="1"/>
          <c:spPr>
            <a:solidFill>
              <a:schemeClr val="accent2">
                <a:lumMod val="75000"/>
              </a:schemeClr>
            </a:solidFill>
          </c:spPr>
          <c:dLbls>
            <c:txPr>
              <a:bodyPr/>
              <a:lstStyle/>
              <a:p>
                <a:pPr>
                  <a:defRPr sz="4000" b="1">
                    <a:latin typeface="TH SarabunPSK" pitchFamily="34" charset="-34"/>
                    <a:cs typeface="TH SarabunPSK" pitchFamily="34" charset="-34"/>
                  </a:defRPr>
                </a:pPr>
                <a:endParaRPr lang="th-TH"/>
              </a:p>
            </c:txPr>
            <c:showVal val="1"/>
          </c:dLbls>
          <c:cat>
            <c:strRef>
              <c:f>Sheet1!$D$64:$D$68</c:f>
              <c:strCache>
                <c:ptCount val="5"/>
                <c:pt idx="0">
                  <c:v>ระดับ 5 (สูงมาก)</c:v>
                </c:pt>
                <c:pt idx="1">
                  <c:v>ระดับ 4 (สูง)</c:v>
                </c:pt>
                <c:pt idx="2">
                  <c:v>ระดับ 3 (ปานกลาง)</c:v>
                </c:pt>
                <c:pt idx="3">
                  <c:v>ระดับ 2 (น้อย)</c:v>
                </c:pt>
                <c:pt idx="4">
                  <c:v>ระดับ 1 (น้อยที่สุด)</c:v>
                </c:pt>
              </c:strCache>
            </c:strRef>
          </c:cat>
          <c:val>
            <c:numRef>
              <c:f>Sheet1!$F$64:$F$68</c:f>
              <c:numCache>
                <c:formatCode>General</c:formatCode>
                <c:ptCount val="5"/>
                <c:pt idx="0">
                  <c:v>41</c:v>
                </c:pt>
                <c:pt idx="1">
                  <c:v>47</c:v>
                </c:pt>
                <c:pt idx="2">
                  <c:v>29</c:v>
                </c:pt>
                <c:pt idx="3">
                  <c:v>8</c:v>
                </c:pt>
                <c:pt idx="4">
                  <c:v>1</c:v>
                </c:pt>
              </c:numCache>
            </c:numRef>
          </c:val>
        </c:ser>
        <c:dLbls>
          <c:showVal val="1"/>
        </c:dLbls>
        <c:gapWidth val="75"/>
        <c:axId val="85408384"/>
        <c:axId val="85426560"/>
      </c:barChart>
      <c:catAx>
        <c:axId val="85408384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2400" b="1">
                <a:latin typeface="TH SarabunPSK" pitchFamily="34" charset="-34"/>
                <a:cs typeface="TH SarabunPSK" pitchFamily="34" charset="-34"/>
              </a:defRPr>
            </a:pPr>
            <a:endParaRPr lang="th-TH"/>
          </a:p>
        </c:txPr>
        <c:crossAx val="85426560"/>
        <c:crosses val="autoZero"/>
        <c:auto val="1"/>
        <c:lblAlgn val="ctr"/>
        <c:lblOffset val="100"/>
      </c:catAx>
      <c:valAx>
        <c:axId val="85426560"/>
        <c:scaling>
          <c:orientation val="minMax"/>
        </c:scaling>
        <c:axPos val="b"/>
        <c:numFmt formatCode="General" sourceLinked="1"/>
        <c:majorTickMark val="none"/>
        <c:tickLblPos val="nextTo"/>
        <c:crossAx val="85408384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h-TH"/>
  <c:chart>
    <c:autoTitleDeleted val="1"/>
    <c:plotArea>
      <c:layout/>
      <c:barChart>
        <c:barDir val="bar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4000" b="1">
                    <a:latin typeface="TH SarabunPSK" pitchFamily="34" charset="-34"/>
                    <a:cs typeface="TH SarabunPSK" pitchFamily="34" charset="-34"/>
                  </a:defRPr>
                </a:pPr>
                <a:endParaRPr lang="th-TH"/>
              </a:p>
            </c:txPr>
            <c:showVal val="1"/>
          </c:dLbls>
          <c:cat>
            <c:strRef>
              <c:f>Sheet1!$D$80:$D$84</c:f>
              <c:strCache>
                <c:ptCount val="5"/>
                <c:pt idx="0">
                  <c:v>ระดับ 5 (สูงมาก)</c:v>
                </c:pt>
                <c:pt idx="1">
                  <c:v>ระดับ 4 (สูง)</c:v>
                </c:pt>
                <c:pt idx="2">
                  <c:v>ระดับ 3 (ปานกลาง)</c:v>
                </c:pt>
                <c:pt idx="3">
                  <c:v>ระดับ 2 (น้อย)</c:v>
                </c:pt>
                <c:pt idx="4">
                  <c:v>ระดับ 1 (น้อยที่สุด)</c:v>
                </c:pt>
              </c:strCache>
            </c:strRef>
          </c:cat>
          <c:val>
            <c:numRef>
              <c:f>Sheet1!$E$80:$E$84</c:f>
              <c:numCache>
                <c:formatCode>General</c:formatCode>
                <c:ptCount val="5"/>
                <c:pt idx="0">
                  <c:v>13</c:v>
                </c:pt>
                <c:pt idx="1">
                  <c:v>26</c:v>
                </c:pt>
                <c:pt idx="2">
                  <c:v>46</c:v>
                </c:pt>
                <c:pt idx="3">
                  <c:v>33</c:v>
                </c:pt>
                <c:pt idx="4">
                  <c:v>8</c:v>
                </c:pt>
              </c:numCache>
            </c:numRef>
          </c:val>
        </c:ser>
        <c:dLbls>
          <c:showVal val="1"/>
        </c:dLbls>
        <c:gapWidth val="75"/>
        <c:axId val="85455232"/>
        <c:axId val="85456768"/>
      </c:barChart>
      <c:catAx>
        <c:axId val="85455232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2400" b="1">
                <a:latin typeface="TH SarabunPSK" pitchFamily="34" charset="-34"/>
                <a:cs typeface="TH SarabunPSK" pitchFamily="34" charset="-34"/>
              </a:defRPr>
            </a:pPr>
            <a:endParaRPr lang="th-TH"/>
          </a:p>
        </c:txPr>
        <c:crossAx val="85456768"/>
        <c:crosses val="autoZero"/>
        <c:auto val="1"/>
        <c:lblAlgn val="ctr"/>
        <c:lblOffset val="100"/>
      </c:catAx>
      <c:valAx>
        <c:axId val="8545676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800" b="1">
                <a:latin typeface="TH SarabunPSK" pitchFamily="34" charset="-34"/>
                <a:cs typeface="TH SarabunPSK" pitchFamily="34" charset="-34"/>
              </a:defRPr>
            </a:pPr>
            <a:endParaRPr lang="th-TH"/>
          </a:p>
        </c:txPr>
        <c:crossAx val="85455232"/>
        <c:crosses val="autoZero"/>
        <c:crossBetween val="between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h-TH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Sheet1!$E$100</c:f>
              <c:strCache>
                <c:ptCount val="1"/>
                <c:pt idx="0">
                  <c:v>ก่อน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dLbls>
            <c:txPr>
              <a:bodyPr/>
              <a:lstStyle/>
              <a:p>
                <a:pPr>
                  <a:defRPr sz="3200" b="1">
                    <a:latin typeface="TH SarabunPSK" pitchFamily="34" charset="-34"/>
                    <a:cs typeface="TH SarabunPSK" pitchFamily="34" charset="-34"/>
                  </a:defRPr>
                </a:pPr>
                <a:endParaRPr lang="th-TH"/>
              </a:p>
            </c:txPr>
            <c:showVal val="1"/>
          </c:dLbls>
          <c:cat>
            <c:strRef>
              <c:f>Sheet1!$D$101:$D$105</c:f>
              <c:strCache>
                <c:ptCount val="5"/>
                <c:pt idx="0">
                  <c:v>ระดับ 5 (สูงมาก)</c:v>
                </c:pt>
                <c:pt idx="1">
                  <c:v>ระดับ 4 (สูง)</c:v>
                </c:pt>
                <c:pt idx="2">
                  <c:v>ระดับ 3 (ปานกลาง)</c:v>
                </c:pt>
                <c:pt idx="3">
                  <c:v>ระดับ 2 (น้อย)</c:v>
                </c:pt>
                <c:pt idx="4">
                  <c:v>ระดับ 1 (น้อยที่สุด)</c:v>
                </c:pt>
              </c:strCache>
            </c:strRef>
          </c:cat>
          <c:val>
            <c:numRef>
              <c:f>Sheet1!$E$101:$E$105</c:f>
              <c:numCache>
                <c:formatCode>General</c:formatCode>
                <c:ptCount val="5"/>
                <c:pt idx="0">
                  <c:v>41</c:v>
                </c:pt>
                <c:pt idx="1">
                  <c:v>47</c:v>
                </c:pt>
                <c:pt idx="2">
                  <c:v>29</c:v>
                </c:pt>
                <c:pt idx="3">
                  <c:v>8</c:v>
                </c:pt>
                <c:pt idx="4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Sheet1!$F$100</c:f>
              <c:strCache>
                <c:ptCount val="1"/>
                <c:pt idx="0">
                  <c:v>หลัง</c:v>
                </c:pt>
              </c:strCache>
            </c:strRef>
          </c:tx>
          <c:spPr>
            <a:solidFill>
              <a:schemeClr val="accent1"/>
            </a:solidFill>
          </c:spPr>
          <c:dLbls>
            <c:txPr>
              <a:bodyPr/>
              <a:lstStyle/>
              <a:p>
                <a:pPr>
                  <a:defRPr sz="4000" b="1">
                    <a:latin typeface="TH SarabunPSK" pitchFamily="34" charset="-34"/>
                    <a:cs typeface="TH SarabunPSK" pitchFamily="34" charset="-34"/>
                  </a:defRPr>
                </a:pPr>
                <a:endParaRPr lang="th-TH"/>
              </a:p>
            </c:txPr>
            <c:showVal val="1"/>
          </c:dLbls>
          <c:cat>
            <c:strRef>
              <c:f>Sheet1!$D$101:$D$105</c:f>
              <c:strCache>
                <c:ptCount val="5"/>
                <c:pt idx="0">
                  <c:v>ระดับ 5 (สูงมาก)</c:v>
                </c:pt>
                <c:pt idx="1">
                  <c:v>ระดับ 4 (สูง)</c:v>
                </c:pt>
                <c:pt idx="2">
                  <c:v>ระดับ 3 (ปานกลาง)</c:v>
                </c:pt>
                <c:pt idx="3">
                  <c:v>ระดับ 2 (น้อย)</c:v>
                </c:pt>
                <c:pt idx="4">
                  <c:v>ระดับ 1 (น้อยที่สุด)</c:v>
                </c:pt>
              </c:strCache>
            </c:strRef>
          </c:cat>
          <c:val>
            <c:numRef>
              <c:f>Sheet1!$F$101:$F$105</c:f>
              <c:numCache>
                <c:formatCode>General</c:formatCode>
                <c:ptCount val="5"/>
                <c:pt idx="0">
                  <c:v>13</c:v>
                </c:pt>
                <c:pt idx="1">
                  <c:v>26</c:v>
                </c:pt>
                <c:pt idx="2">
                  <c:v>46</c:v>
                </c:pt>
                <c:pt idx="3">
                  <c:v>33</c:v>
                </c:pt>
                <c:pt idx="4">
                  <c:v>8</c:v>
                </c:pt>
              </c:numCache>
            </c:numRef>
          </c:val>
        </c:ser>
        <c:dLbls>
          <c:showVal val="1"/>
        </c:dLbls>
        <c:gapWidth val="75"/>
        <c:axId val="85203968"/>
        <c:axId val="85209856"/>
      </c:barChart>
      <c:catAx>
        <c:axId val="85203968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2400" b="1">
                <a:latin typeface="TH SarabunPSK" pitchFamily="34" charset="-34"/>
                <a:cs typeface="TH SarabunPSK" pitchFamily="34" charset="-34"/>
              </a:defRPr>
            </a:pPr>
            <a:endParaRPr lang="th-TH"/>
          </a:p>
        </c:txPr>
        <c:crossAx val="85209856"/>
        <c:crosses val="autoZero"/>
        <c:auto val="1"/>
        <c:lblAlgn val="ctr"/>
        <c:lblOffset val="100"/>
      </c:catAx>
      <c:valAx>
        <c:axId val="8520985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800" b="1">
                <a:latin typeface="TH SarabunPSK" pitchFamily="34" charset="-34"/>
                <a:cs typeface="TH SarabunPSK" pitchFamily="34" charset="-34"/>
              </a:defRPr>
            </a:pPr>
            <a:endParaRPr lang="th-TH"/>
          </a:p>
        </c:txPr>
        <c:crossAx val="85203968"/>
        <c:crosses val="autoZero"/>
        <c:crossBetween val="between"/>
      </c:valAx>
    </c:plotArea>
    <c:legend>
      <c:legendPos val="b"/>
      <c:legendEntry>
        <c:idx val="0"/>
        <c:txPr>
          <a:bodyPr/>
          <a:lstStyle/>
          <a:p>
            <a:pPr>
              <a:defRPr sz="3600" b="1">
                <a:latin typeface="TH SarabunPSK" pitchFamily="34" charset="-34"/>
                <a:cs typeface="TH SarabunPSK" pitchFamily="34" charset="-34"/>
              </a:defRPr>
            </a:pPr>
            <a:endParaRPr lang="th-TH"/>
          </a:p>
        </c:txPr>
      </c:legendEntry>
      <c:legendEntry>
        <c:idx val="1"/>
        <c:txPr>
          <a:bodyPr/>
          <a:lstStyle/>
          <a:p>
            <a:pPr>
              <a:defRPr sz="3600" b="1">
                <a:latin typeface="TH SarabunPSK" pitchFamily="34" charset="-34"/>
                <a:cs typeface="TH SarabunPSK" pitchFamily="34" charset="-34"/>
              </a:defRPr>
            </a:pPr>
            <a:endParaRPr lang="th-TH"/>
          </a:p>
        </c:txPr>
      </c:legendEntry>
      <c:layout>
        <c:manualLayout>
          <c:xMode val="edge"/>
          <c:yMode val="edge"/>
          <c:x val="3.0537510936133036E-2"/>
          <c:y val="0.8840640308206581"/>
          <c:w val="0.32086942257217882"/>
          <c:h val="8.0666261144438201E-2"/>
        </c:manualLayout>
      </c:layout>
      <c:txPr>
        <a:bodyPr/>
        <a:lstStyle/>
        <a:p>
          <a:pPr>
            <a:defRPr sz="1800" b="1">
              <a:latin typeface="TH SarabunPSK" pitchFamily="34" charset="-34"/>
              <a:cs typeface="TH SarabunPSK" pitchFamily="34" charset="-34"/>
            </a:defRPr>
          </a:pPr>
          <a:endParaRPr lang="th-TH"/>
        </a:p>
      </c:txPr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h-TH"/>
  <c:chart>
    <c:autoTitleDeleted val="1"/>
    <c:plotArea>
      <c:layout>
        <c:manualLayout>
          <c:layoutTarget val="inner"/>
          <c:xMode val="edge"/>
          <c:yMode val="edge"/>
          <c:x val="0.25337270341207396"/>
          <c:y val="7.909235980850543E-2"/>
          <c:w val="0.46547681539807612"/>
          <c:h val="0.79440820478363527"/>
        </c:manualLayout>
      </c:layout>
      <c:pieChart>
        <c:varyColors val="1"/>
        <c:ser>
          <c:idx val="0"/>
          <c:order val="0"/>
          <c:dPt>
            <c:idx val="0"/>
            <c:spPr>
              <a:solidFill>
                <a:schemeClr val="accent3"/>
              </a:solidFill>
            </c:spPr>
          </c:dPt>
          <c:dPt>
            <c:idx val="1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2"/>
            <c:spPr>
              <a:solidFill>
                <a:schemeClr val="accent2"/>
              </a:solidFill>
            </c:spPr>
          </c:dPt>
          <c:dLbls>
            <c:dLbl>
              <c:idx val="0"/>
              <c:layout>
                <c:manualLayout>
                  <c:x val="0.14149770341207382"/>
                  <c:y val="0.1048881547635712"/>
                </c:manualLayout>
              </c:layout>
              <c:tx>
                <c:rich>
                  <a:bodyPr/>
                  <a:lstStyle/>
                  <a:p>
                    <a:pPr>
                      <a:defRPr sz="3200" b="1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defRPr>
                    </a:pPr>
                    <a:r>
                      <a:rPr lang="th-TH" sz="320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rPr>
                      <a:t>/ </a:t>
                    </a:r>
                    <a:r>
                      <a:rPr lang="th-TH" sz="32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rPr>
                      <a:t>: ได้ผลตามที่</a:t>
                    </a:r>
                    <a:r>
                      <a:rPr lang="th-TH" sz="320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rPr>
                      <a:t>คาดหมาย</a:t>
                    </a:r>
                  </a:p>
                  <a:p>
                    <a:pPr>
                      <a:defRPr sz="3200" b="1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defRPr>
                    </a:pPr>
                    <a:r>
                      <a:rPr lang="en-US" sz="320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rPr>
                      <a:t>19 %</a:t>
                    </a:r>
                    <a:endParaRPr lang="th-TH" sz="3200" dirty="0">
                      <a:solidFill>
                        <a:schemeClr val="tx1"/>
                      </a:solidFill>
                      <a:latin typeface="TH SarabunPSK" pitchFamily="34" charset="-34"/>
                      <a:cs typeface="TH SarabunPSK" pitchFamily="34" charset="-34"/>
                    </a:endParaRPr>
                  </a:p>
                </c:rich>
              </c:tx>
              <c:spPr/>
              <c:showVal val="1"/>
              <c:showCatName val="1"/>
            </c:dLbl>
            <c:dLbl>
              <c:idx val="1"/>
              <c:layout>
                <c:manualLayout>
                  <c:x val="0.40652777777777843"/>
                  <c:y val="-6.399955205912819E-2"/>
                </c:manualLayout>
              </c:layout>
              <c:tx>
                <c:rich>
                  <a:bodyPr/>
                  <a:lstStyle/>
                  <a:p>
                    <a:pPr>
                      <a:defRPr sz="3200" b="1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defRPr>
                    </a:pPr>
                    <a:endParaRPr lang="en-US" sz="3200" baseline="0" dirty="0" smtClean="0">
                      <a:solidFill>
                        <a:schemeClr val="tx1"/>
                      </a:solidFill>
                      <a:latin typeface="TH SarabunPSK" pitchFamily="34" charset="-34"/>
                      <a:cs typeface="TH SarabunPSK" pitchFamily="34" charset="-34"/>
                    </a:endParaRPr>
                  </a:p>
                  <a:p>
                    <a:pPr>
                      <a:defRPr sz="3200" b="1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defRPr>
                    </a:pPr>
                    <a:r>
                      <a:rPr lang="en-US" sz="320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rPr>
                      <a:t>O </a:t>
                    </a:r>
                    <a:r>
                      <a:rPr lang="en-US" sz="32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rPr>
                      <a:t>: </a:t>
                    </a:r>
                    <a:r>
                      <a:rPr lang="th-TH" sz="32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rPr>
                      <a:t>ได้ผลแต่ยังไม่</a:t>
                    </a:r>
                    <a:r>
                      <a:rPr lang="th-TH" sz="320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rPr>
                      <a:t>สมบูรณ์</a:t>
                    </a:r>
                    <a:endParaRPr lang="th-TH" sz="3200" baseline="0" dirty="0" smtClean="0">
                      <a:solidFill>
                        <a:schemeClr val="tx1"/>
                      </a:solidFill>
                      <a:latin typeface="TH SarabunPSK" pitchFamily="34" charset="-34"/>
                      <a:cs typeface="TH SarabunPSK" pitchFamily="34" charset="-34"/>
                    </a:endParaRPr>
                  </a:p>
                  <a:p>
                    <a:pPr>
                      <a:defRPr sz="3200" b="1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defRPr>
                    </a:pPr>
                    <a:r>
                      <a:rPr lang="en-US" sz="3200" baseline="0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rPr>
                      <a:t>92 %</a:t>
                    </a:r>
                    <a:endParaRPr lang="th-TH" sz="3200" dirty="0">
                      <a:solidFill>
                        <a:schemeClr val="tx1"/>
                      </a:solidFill>
                      <a:latin typeface="TH SarabunPSK" pitchFamily="34" charset="-34"/>
                      <a:cs typeface="TH SarabunPSK" pitchFamily="34" charset="-34"/>
                    </a:endParaRPr>
                  </a:p>
                </c:rich>
              </c:tx>
              <c:spPr/>
              <c:showVal val="1"/>
              <c:showCatName val="1"/>
            </c:dLbl>
            <c:dLbl>
              <c:idx val="2"/>
              <c:layout>
                <c:manualLayout>
                  <c:x val="-0.14692235345581825"/>
                  <c:y val="9.5406739643700209E-2"/>
                </c:manualLayout>
              </c:layout>
              <c:tx>
                <c:rich>
                  <a:bodyPr/>
                  <a:lstStyle/>
                  <a:p>
                    <a:pPr>
                      <a:defRPr sz="3200" b="1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defRPr>
                    </a:pPr>
                    <a:r>
                      <a:rPr lang="en-US" sz="4400" b="1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rPr>
                      <a:t>x </a:t>
                    </a:r>
                    <a:r>
                      <a:rPr lang="en-US" sz="44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rPr>
                      <a:t>: </a:t>
                    </a:r>
                    <a:r>
                      <a:rPr lang="th-TH" sz="32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rPr>
                      <a:t>ไม่ได้ผลตามที่</a:t>
                    </a:r>
                    <a:r>
                      <a:rPr lang="th-TH" sz="3200" b="1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rPr>
                      <a:t>คาดหมาย</a:t>
                    </a:r>
                  </a:p>
                  <a:p>
                    <a:pPr>
                      <a:defRPr sz="3200" b="1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defRPr>
                    </a:pPr>
                    <a:r>
                      <a:rPr lang="en-US" sz="3200" b="1" dirty="0" smtClean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rPr>
                      <a:t>15 %</a:t>
                    </a:r>
                    <a:endParaRPr lang="th-TH" sz="3200" b="1" dirty="0">
                      <a:solidFill>
                        <a:schemeClr val="tx1"/>
                      </a:solidFill>
                      <a:latin typeface="TH SarabunPSK" pitchFamily="34" charset="-34"/>
                      <a:cs typeface="TH SarabunPSK" pitchFamily="34" charset="-34"/>
                    </a:endParaRPr>
                  </a:p>
                </c:rich>
              </c:tx>
              <c:spPr/>
              <c:showVal val="1"/>
              <c:showCatName val="1"/>
            </c:dLbl>
            <c:txPr>
              <a:bodyPr/>
              <a:lstStyle/>
              <a:p>
                <a:pPr>
                  <a:defRPr sz="2400" b="1">
                    <a:solidFill>
                      <a:schemeClr val="tx1"/>
                    </a:solidFill>
                  </a:defRPr>
                </a:pPr>
                <a:endParaRPr lang="th-TH"/>
              </a:p>
            </c:txPr>
            <c:showVal val="1"/>
            <c:showCatName val="1"/>
          </c:dLbls>
          <c:cat>
            <c:strRef>
              <c:f>Sheet1!$D$25:$D$27</c:f>
              <c:strCache>
                <c:ptCount val="3"/>
                <c:pt idx="0">
                  <c:v>/ : ได้ผลตามที่คาดหมาย</c:v>
                </c:pt>
                <c:pt idx="1">
                  <c:v>O : ได้ผลแต่ยังไม่สมบูรณ์</c:v>
                </c:pt>
                <c:pt idx="2">
                  <c:v>x : ไม่ได้ผลตามที่คาดหมาย</c:v>
                </c:pt>
              </c:strCache>
            </c:strRef>
          </c:cat>
          <c:val>
            <c:numRef>
              <c:f>Sheet1!$E$25:$E$27</c:f>
              <c:numCache>
                <c:formatCode>General</c:formatCode>
                <c:ptCount val="3"/>
                <c:pt idx="0">
                  <c:v>19</c:v>
                </c:pt>
                <c:pt idx="1">
                  <c:v>92</c:v>
                </c:pt>
                <c:pt idx="2">
                  <c:v>15</c:v>
                </c:pt>
              </c:numCache>
            </c:numRef>
          </c:val>
        </c:ser>
        <c:dLbls>
          <c:showVal val="1"/>
          <c:showCatName val="1"/>
        </c:dLbls>
        <c:firstSliceAng val="0"/>
      </c:pieChart>
    </c:plotArea>
    <c:plotVisOnly val="1"/>
  </c:chart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h-TH"/>
  <c:chart>
    <c:autoTitleDeleted val="1"/>
    <c:view3D>
      <c:rotX val="75"/>
      <c:perspective val="30"/>
    </c:view3D>
    <c:plotArea>
      <c:layout/>
      <c:pie3DChart>
        <c:varyColors val="1"/>
        <c:ser>
          <c:idx val="0"/>
          <c:order val="0"/>
          <c:explosion val="25"/>
          <c:dPt>
            <c:idx val="0"/>
            <c:explosion val="4"/>
          </c:dPt>
          <c:dPt>
            <c:idx val="1"/>
            <c:explosion val="14"/>
          </c:dPt>
          <c:dPt>
            <c:idx val="2"/>
            <c:explosion val="0"/>
          </c:dPt>
          <c:dLbls>
            <c:dLbl>
              <c:idx val="0"/>
              <c:layout>
                <c:manualLayout>
                  <c:x val="-2.8152340332458438E-3"/>
                  <c:y val="-0.12387020913239451"/>
                </c:manualLayout>
              </c:layout>
              <c:tx>
                <c:rich>
                  <a:bodyPr/>
                  <a:lstStyle/>
                  <a:p>
                    <a:r>
                      <a:rPr lang="th-TH" dirty="0" smtClean="0"/>
                      <a:t>ดำเนินการ   แล้ว</a:t>
                    </a:r>
                    <a:r>
                      <a:rPr lang="th-TH" dirty="0"/>
                      <a:t>เสร็จ
38%</a:t>
                    </a:r>
                  </a:p>
                </c:rich>
              </c:tx>
              <c:showCatName val="1"/>
              <c:showPercent val="1"/>
            </c:dLbl>
            <c:dLbl>
              <c:idx val="1"/>
              <c:layout>
                <c:manualLayout>
                  <c:x val="0.10593219597550316"/>
                  <c:y val="-0.1297483132226547"/>
                </c:manualLayout>
              </c:layout>
              <c:tx>
                <c:rich>
                  <a:bodyPr/>
                  <a:lstStyle/>
                  <a:p>
                    <a:r>
                      <a:rPr lang="th-TH" dirty="0" smtClean="0"/>
                      <a:t>  ดำเนินการ</a:t>
                    </a:r>
                    <a:r>
                      <a:rPr lang="th-TH" dirty="0"/>
                      <a:t>แล้วเสร็จล่าช้ากว่ากำหนด
1%</a:t>
                    </a:r>
                  </a:p>
                </c:rich>
              </c:tx>
              <c:showCatName val="1"/>
              <c:showPercent val="1"/>
            </c:dLbl>
            <c:dLbl>
              <c:idx val="2"/>
              <c:layout>
                <c:manualLayout>
                  <c:x val="-6.9566710411198746E-2"/>
                  <c:y val="-0.44348479334061319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sz="3200" b="1">
                    <a:solidFill>
                      <a:schemeClr val="tx1"/>
                    </a:solidFill>
                    <a:latin typeface="TH SarabunPSK" pitchFamily="34" charset="-34"/>
                    <a:cs typeface="TH SarabunPSK" pitchFamily="34" charset="-34"/>
                  </a:defRPr>
                </a:pPr>
                <a:endParaRPr lang="th-TH"/>
              </a:p>
            </c:txPr>
            <c:showCatName val="1"/>
            <c:showPercent val="1"/>
            <c:showLeaderLines val="1"/>
            <c:leaderLines>
              <c:spPr>
                <a:ln w="38100"/>
              </c:spPr>
            </c:leaderLines>
          </c:dLbls>
          <c:cat>
            <c:strRef>
              <c:f>Sheet1!$D$47:$D$49</c:f>
              <c:strCache>
                <c:ptCount val="3"/>
                <c:pt idx="0">
                  <c:v>ดำเนินการแล้วเสร็จ</c:v>
                </c:pt>
                <c:pt idx="1">
                  <c:v>ดำเนินการแล้วเสร็จล่าช้ากว่ากำหนด</c:v>
                </c:pt>
                <c:pt idx="2">
                  <c:v>อยู่ระหว่างดำเนินการ</c:v>
                </c:pt>
              </c:strCache>
            </c:strRef>
          </c:cat>
          <c:val>
            <c:numRef>
              <c:f>Sheet1!$E$47:$E$49</c:f>
              <c:numCache>
                <c:formatCode>General</c:formatCode>
                <c:ptCount val="3"/>
                <c:pt idx="0">
                  <c:v>48</c:v>
                </c:pt>
                <c:pt idx="1">
                  <c:v>1</c:v>
                </c:pt>
                <c:pt idx="2">
                  <c:v>77</c:v>
                </c:pt>
              </c:numCache>
            </c:numRef>
          </c:val>
        </c:ser>
        <c:dLbls>
          <c:showCatName val="1"/>
          <c:showPercent val="1"/>
        </c:dLbls>
      </c:pie3DChart>
      <c:spPr>
        <a:ln w="38100"/>
      </c:spPr>
    </c:plotArea>
    <c:plotVisOnly val="1"/>
  </c:chart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0.71875</cdr:x>
      <cdr:y>0.50667</cdr:y>
    </cdr:from>
    <cdr:to>
      <cdr:x>0.73438</cdr:x>
      <cdr:y>0.73333</cdr:y>
    </cdr:to>
    <cdr:sp macro="" textlink="">
      <cdr:nvSpPr>
        <cdr:cNvPr id="5" name="ตัวเชื่อมต่อหักมุม 4"/>
        <cdr:cNvSpPr/>
      </cdr:nvSpPr>
      <cdr:spPr>
        <a:xfrm xmlns:a="http://schemas.openxmlformats.org/drawingml/2006/main">
          <a:off x="6572264" y="2714644"/>
          <a:ext cx="142876" cy="1214446"/>
        </a:xfrm>
        <a:prstGeom xmlns:a="http://schemas.openxmlformats.org/drawingml/2006/main" prst="bentConnector3">
          <a:avLst>
            <a:gd name="adj1" fmla="val 50000"/>
          </a:avLst>
        </a:prstGeom>
        <a:ln xmlns:a="http://schemas.openxmlformats.org/drawingml/2006/main" w="38100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0.65625</cdr:x>
      <cdr:y>0.16</cdr:y>
    </cdr:from>
    <cdr:to>
      <cdr:x>0.73438</cdr:x>
      <cdr:y>0.2</cdr:y>
    </cdr:to>
    <cdr:sp macro="" textlink="">
      <cdr:nvSpPr>
        <cdr:cNvPr id="13" name="ตัวเชื่อมต่อหักมุม 12"/>
        <cdr:cNvSpPr/>
      </cdr:nvSpPr>
      <cdr:spPr>
        <a:xfrm xmlns:a="http://schemas.openxmlformats.org/drawingml/2006/main" flipV="1">
          <a:off x="6000760" y="857256"/>
          <a:ext cx="714380" cy="214314"/>
        </a:xfrm>
        <a:prstGeom xmlns:a="http://schemas.openxmlformats.org/drawingml/2006/main" prst="bentConnector3">
          <a:avLst>
            <a:gd name="adj1" fmla="val 50000"/>
          </a:avLst>
        </a:prstGeom>
        <a:ln xmlns:a="http://schemas.openxmlformats.org/drawingml/2006/main" w="38100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th-TH">
            <a:ln>
              <a:solidFill>
                <a:sysClr val="windowText" lastClr="000000"/>
              </a:solidFill>
            </a:ln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5AAFAC-E78B-4956-B33E-0CFA5D552E37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4A4F9D-DF5D-401B-BFA1-0DD0164BAF37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505BA-5967-4EAA-8012-67B2876B6BB0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5F55-3E63-4804-9333-B460AA3DB36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505BA-5967-4EAA-8012-67B2876B6BB0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5F55-3E63-4804-9333-B460AA3DB36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505BA-5967-4EAA-8012-67B2876B6BB0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5F55-3E63-4804-9333-B460AA3DB36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505BA-5967-4EAA-8012-67B2876B6BB0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5F55-3E63-4804-9333-B460AA3DB36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505BA-5967-4EAA-8012-67B2876B6BB0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5F55-3E63-4804-9333-B460AA3DB36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505BA-5967-4EAA-8012-67B2876B6BB0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5F55-3E63-4804-9333-B460AA3DB36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505BA-5967-4EAA-8012-67B2876B6BB0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5F55-3E63-4804-9333-B460AA3DB36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505BA-5967-4EAA-8012-67B2876B6BB0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5F55-3E63-4804-9333-B460AA3DB36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505BA-5967-4EAA-8012-67B2876B6BB0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5F55-3E63-4804-9333-B460AA3DB36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505BA-5967-4EAA-8012-67B2876B6BB0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5F55-3E63-4804-9333-B460AA3DB36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505BA-5967-4EAA-8012-67B2876B6BB0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25F55-3E63-4804-9333-B460AA3DB36A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505BA-5967-4EAA-8012-67B2876B6BB0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25F55-3E63-4804-9333-B460AA3DB36A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ca.kmitl.ac.th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282" y="1785926"/>
            <a:ext cx="8715436" cy="4643470"/>
          </a:xfrm>
        </p:spPr>
        <p:txBody>
          <a:bodyPr>
            <a:noAutofit/>
          </a:bodyPr>
          <a:lstStyle/>
          <a:p>
            <a:r>
              <a:rPr lang="th-TH" sz="54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54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54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54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54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54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5400" b="1" dirty="0" smtClean="0">
                <a:latin typeface="TH SarabunPSK" pitchFamily="34" charset="-34"/>
                <a:cs typeface="TH SarabunPSK" pitchFamily="34" charset="-34"/>
              </a:rPr>
              <a:t>การประชุม</a:t>
            </a:r>
            <a:br>
              <a:rPr lang="th-TH" sz="54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5400" b="1" dirty="0" smtClean="0">
                <a:latin typeface="TH SarabunPSK" pitchFamily="34" charset="-34"/>
                <a:cs typeface="TH SarabunPSK" pitchFamily="34" charset="-34"/>
              </a:rPr>
              <a:t>คณะกรรมการบริหารความเสี่ยงระดับสถาบัน</a:t>
            </a:r>
            <a:r>
              <a:rPr lang="en-US" sz="5400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5400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5400" b="1" dirty="0" smtClean="0">
                <a:latin typeface="TH SarabunPSK" pitchFamily="34" charset="-34"/>
                <a:cs typeface="TH SarabunPSK" pitchFamily="34" charset="-34"/>
              </a:rPr>
              <a:t>ครั้งที่  1 / </a:t>
            </a:r>
            <a:r>
              <a:rPr lang="en-US" sz="5400" b="1" dirty="0" smtClean="0">
                <a:latin typeface="TH SarabunPSK" pitchFamily="34" charset="-34"/>
                <a:cs typeface="TH SarabunPSK" pitchFamily="34" charset="-34"/>
              </a:rPr>
              <a:t>2556</a:t>
            </a:r>
            <a:r>
              <a:rPr lang="en-US" sz="5400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5400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5400" b="1" dirty="0" smtClean="0">
                <a:latin typeface="TH SarabunPSK" pitchFamily="34" charset="-34"/>
                <a:cs typeface="TH SarabunPSK" pitchFamily="34" charset="-34"/>
              </a:rPr>
              <a:t>วันจันทร์ที่  27 พฤษภาคม  พ.ศ. 2556</a:t>
            </a:r>
            <a:br>
              <a:rPr lang="th-TH" sz="54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5400" b="1" dirty="0" smtClean="0">
                <a:latin typeface="TH SarabunPSK" pitchFamily="34" charset="-34"/>
                <a:cs typeface="TH SarabunPSK" pitchFamily="34" charset="-34"/>
              </a:rPr>
              <a:t>เริ่มเวลา  14.00 น. </a:t>
            </a:r>
            <a:r>
              <a:rPr lang="en-US" sz="5400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5400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54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54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54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54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54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5400" b="1" dirty="0" smtClean="0">
                <a:latin typeface="TH SarabunPSK" pitchFamily="34" charset="-34"/>
                <a:cs typeface="TH SarabunPSK" pitchFamily="34" charset="-34"/>
              </a:rPr>
            </a:br>
            <a:endParaRPr lang="th-TH" sz="5400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030" name="Picture 6" descr="C:\Users\User\Desktop\ความเสี่ยง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3526" cy="1543050"/>
          </a:xfrm>
          <a:prstGeom prst="rect">
            <a:avLst/>
          </a:prstGeom>
          <a:noFill/>
        </p:spPr>
      </p:pic>
      <p:pic>
        <p:nvPicPr>
          <p:cNvPr id="1035" name="Picture 11" descr="C:\Users\User\Desktop\ประสานงานกลาง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90900" y="6419850"/>
            <a:ext cx="5753100" cy="438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796908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จำนวนความเสี่ยงในแต่ละด้านของสถาบัน</a:t>
            </a:r>
            <a:endParaRPr lang="th-TH" b="1" dirty="0">
              <a:solidFill>
                <a:srgbClr val="0000CC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2053" name="Picture 5" descr="C:\Users\User\Desktop\ประสานงานกลาง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0900" y="6419850"/>
            <a:ext cx="5753100" cy="438150"/>
          </a:xfrm>
          <a:prstGeom prst="rect">
            <a:avLst/>
          </a:prstGeom>
          <a:noFill/>
        </p:spPr>
      </p:pic>
      <p:graphicFrame>
        <p:nvGraphicFramePr>
          <p:cNvPr id="6" name="Chart 5"/>
          <p:cNvGraphicFramePr/>
          <p:nvPr/>
        </p:nvGraphicFramePr>
        <p:xfrm>
          <a:off x="0" y="1071546"/>
          <a:ext cx="9144000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79690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th-TH" sz="4000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ระดับความเสี่ยงก่อนการจัดการ</a:t>
            </a:r>
            <a:endParaRPr lang="th-TH" sz="4000" b="1" dirty="0">
              <a:solidFill>
                <a:srgbClr val="0000CC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5122" name="Picture 2" descr="C:\Users\User\Desktop\ประสานงานกลาง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0900" y="6419850"/>
            <a:ext cx="5753100" cy="438150"/>
          </a:xfrm>
          <a:prstGeom prst="rect">
            <a:avLst/>
          </a:prstGeom>
          <a:noFill/>
        </p:spPr>
      </p:pic>
      <p:graphicFrame>
        <p:nvGraphicFramePr>
          <p:cNvPr id="5" name="Chart 4"/>
          <p:cNvGraphicFramePr/>
          <p:nvPr/>
        </p:nvGraphicFramePr>
        <p:xfrm>
          <a:off x="0" y="785794"/>
          <a:ext cx="9144000" cy="550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0"/>
            <a:ext cx="7715304" cy="79690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th-TH" sz="4000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ระดับความเสี่ยงหลังการจัดการ</a:t>
            </a:r>
            <a:endParaRPr lang="th-TH" sz="4000" b="1" dirty="0">
              <a:solidFill>
                <a:srgbClr val="0000CC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6146" name="Picture 2" descr="C:\Users\User\Desktop\ประสานงานกลาง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0900" y="6419850"/>
            <a:ext cx="5753100" cy="438150"/>
          </a:xfrm>
          <a:prstGeom prst="rect">
            <a:avLst/>
          </a:prstGeom>
          <a:noFill/>
        </p:spPr>
      </p:pic>
      <p:graphicFrame>
        <p:nvGraphicFramePr>
          <p:cNvPr id="5" name="Chart 4"/>
          <p:cNvGraphicFramePr/>
          <p:nvPr/>
        </p:nvGraphicFramePr>
        <p:xfrm>
          <a:off x="0" y="928670"/>
          <a:ext cx="9144000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06680"/>
            <a:ext cx="8229600" cy="8026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th-TH" sz="4000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เปรียบเทียบระดับความเสี่ยงก่อนและหลังการจัดการ</a:t>
            </a:r>
            <a:endParaRPr lang="th-TH" sz="4000" b="1" dirty="0">
              <a:solidFill>
                <a:srgbClr val="0000CC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6146" name="Picture 2" descr="C:\Users\User\Desktop\ประสานงานกลาง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0900" y="6419850"/>
            <a:ext cx="5753100" cy="438150"/>
          </a:xfrm>
          <a:prstGeom prst="rect">
            <a:avLst/>
          </a:prstGeom>
          <a:noFill/>
        </p:spPr>
      </p:pic>
      <p:graphicFrame>
        <p:nvGraphicFramePr>
          <p:cNvPr id="6" name="Chart 5"/>
          <p:cNvGraphicFramePr/>
          <p:nvPr/>
        </p:nvGraphicFramePr>
        <p:xfrm>
          <a:off x="0" y="1071546"/>
          <a:ext cx="9144000" cy="550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76200"/>
            <a:ext cx="8229600" cy="796908"/>
          </a:xfr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การประเมินผลการควบคุมความเสี่ยงของสถาบัน</a:t>
            </a:r>
            <a:endParaRPr lang="th-TH" b="1" dirty="0">
              <a:solidFill>
                <a:srgbClr val="0000CC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3074" name="Picture 2" descr="C:\Users\User\Desktop\ประสานงานกลาง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0900" y="6419850"/>
            <a:ext cx="5753100" cy="438150"/>
          </a:xfrm>
          <a:prstGeom prst="rect">
            <a:avLst/>
          </a:prstGeom>
          <a:noFill/>
        </p:spPr>
      </p:pic>
      <p:graphicFrame>
        <p:nvGraphicFramePr>
          <p:cNvPr id="5" name="Chart 4"/>
          <p:cNvGraphicFramePr/>
          <p:nvPr/>
        </p:nvGraphicFramePr>
        <p:xfrm>
          <a:off x="0" y="857232"/>
          <a:ext cx="9144000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ตัวเชื่อมต่อหักมุม 6"/>
          <p:cNvCxnSpPr/>
          <p:nvPr/>
        </p:nvCxnSpPr>
        <p:spPr>
          <a:xfrm rot="10800000" flipV="1">
            <a:off x="2357422" y="1428736"/>
            <a:ext cx="1285884" cy="428628"/>
          </a:xfrm>
          <a:prstGeom prst="bentConnector3">
            <a:avLst>
              <a:gd name="adj1" fmla="val 60667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th-TH" sz="4000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ผลการดำเนินการและระยะเวลาดำเนินการความเสี่ยงของสถาบัน</a:t>
            </a:r>
            <a:endParaRPr lang="th-TH" sz="4000" b="1" dirty="0">
              <a:solidFill>
                <a:srgbClr val="0000CC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4098" name="Picture 2" descr="C:\Users\User\Desktop\ประสานงานกลาง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0900" y="6419850"/>
            <a:ext cx="5753100" cy="438150"/>
          </a:xfrm>
          <a:prstGeom prst="rect">
            <a:avLst/>
          </a:prstGeom>
          <a:noFill/>
        </p:spPr>
      </p:pic>
      <p:graphicFrame>
        <p:nvGraphicFramePr>
          <p:cNvPr id="6" name="Chart 5"/>
          <p:cNvGraphicFramePr/>
          <p:nvPr/>
        </p:nvGraphicFramePr>
        <p:xfrm>
          <a:off x="0" y="928670"/>
          <a:ext cx="9144000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229600" cy="796908"/>
          </a:xfrm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การถ่ายโอนความเสี่ยง</a:t>
            </a:r>
            <a:endParaRPr lang="th-TH" b="1" dirty="0">
              <a:solidFill>
                <a:srgbClr val="0000CC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7170" name="Picture 2" descr="C:\Users\User\Desktop\ประสานงานกลาง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0900" y="6419850"/>
            <a:ext cx="5753100" cy="438150"/>
          </a:xfrm>
          <a:prstGeom prst="rect">
            <a:avLst/>
          </a:prstGeom>
          <a:noFill/>
        </p:spPr>
      </p:pic>
      <p:graphicFrame>
        <p:nvGraphicFramePr>
          <p:cNvPr id="7" name="Content Placeholder 3"/>
          <p:cNvGraphicFramePr>
            <a:graphicFrameLocks noGrp="1"/>
          </p:cNvGraphicFramePr>
          <p:nvPr>
            <p:ph idx="1"/>
          </p:nvPr>
        </p:nvGraphicFramePr>
        <p:xfrm>
          <a:off x="500034" y="1214422"/>
          <a:ext cx="8229600" cy="464347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85842"/>
                <a:gridCol w="1957430"/>
                <a:gridCol w="1257280"/>
                <a:gridCol w="2183128"/>
                <a:gridCol w="1645920"/>
              </a:tblGrid>
              <a:tr h="937656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หน่วยงาน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ขั้นตอน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วิธีจัดการความเสี่ยง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รายละเอียด/แนวทางจัดการความเสี่ยง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กำหนดเสร็จ/ผู้รับผิดชอบ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5814"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สำนักงานสภาสถาบัน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สำรวจและรวบรวมปัญหาที่เกิดขึ้นและแจ้งให้หน่วยงานที่เกี่ยวข้องเพื่อดำเนินการแก้ไขปรับปรุงพัฒนาระบบสารสนเทศให้มีประสิทธิภาพมากขึ้น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ถ่ายโอน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ประสานงานกับสำนักบริการคอมพิวเตอร์ดำเนินการปรับปรุงหรือแก้ไขระบบสารสนเทศให้มีเสถียรภาพมากขึ้น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ผู้รับผิดชอบ ผอ.สำนักบริการคอมพิวเตอร์</a:t>
                      </a:r>
                    </a:p>
                    <a:p>
                      <a:r>
                        <a:rPr lang="th-TH" sz="2400" dirty="0" smtClean="0">
                          <a:latin typeface="TH SarabunPSK" pitchFamily="34" charset="-34"/>
                          <a:cs typeface="TH SarabunPSK" pitchFamily="34" charset="-34"/>
                        </a:rPr>
                        <a:t>ผู้ประสานงาน ผอ.ส่วนตรวจสอบ/ผอ.ส่วนบริหารงานทั่วไป</a:t>
                      </a:r>
                      <a:endParaRPr lang="th-TH" sz="24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96908"/>
          </a:xfrm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การถ่ายโอนความเสี่ยง (ต่อ)</a:t>
            </a:r>
            <a:endParaRPr lang="th-TH" dirty="0">
              <a:solidFill>
                <a:srgbClr val="0000CC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596" y="725774"/>
          <a:ext cx="8443915" cy="54893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35349"/>
                <a:gridCol w="2050799"/>
                <a:gridCol w="1229003"/>
                <a:gridCol w="2239981"/>
                <a:gridCol w="1688783"/>
              </a:tblGrid>
              <a:tr h="587960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หน่วยงาน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ขั้นตอน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วิธีจัดการความเสี่ยง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รายละเอียด/แนวทางจัดการความเสี่ยง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กำหนดเสร็จ/ผู้รับผิดชอบ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1442099"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สำนักทะเบียนและประมวลผล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การรับสมัครนักศึกษาใหม่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ถ่ายโอน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ประสานงานคณะ/วิทยาลัยเป็นผู้ตรวจสอบคุณสมบัติของผู้สมัครก่อนการประกาศรายชื่อผู้มีสิทธิ์สอบสัมภาษณ์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กรรมการตรวจสอบของคณะ/วิทยาลัย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18132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สำนักทะเบียนและประมวลผล</a:t>
                      </a:r>
                    </a:p>
                    <a:p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การประกาศผลการคัดเลือกประเภทต่างๆ</a:t>
                      </a:r>
                    </a:p>
                    <a:p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ถ่ายโอน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ประสานงานคณะ/วิทยาลัย เป็นผู้ตรวจสอบรายชื่อผู้ผ่านการคัดเลือกประเภทต่างๆ ก่อนการประกาศผล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กรรมการตรวจสอบแต่ละคณะ/วิทยาลัย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1532897"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สำนักทะเบียนและประมวลผล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การประกาศรายชื่อ รหัสประจำตัวนักศึกษาและรายละเอียดอื่นๆ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ถ่ายโอน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ประสานงานคณะ/วิทยาลัย เป็นผู้แจ้งข้อมูลข่าวสารให้แก่ผู้มีสิทธิ์เข้าศึกษาทราบ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งานรับเข้าศึกษาฯ และเจ้าหน้าที่ประสานงานทะเบียนคณะ/วิทยาลัย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194" name="Picture 2" descr="C:\Users\User\Desktop\ประสานงานกลาง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0900" y="6419850"/>
            <a:ext cx="5753100" cy="438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96908"/>
          </a:xfrm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การถ่ายโอนความเสี่ยง (ต่อ)</a:t>
            </a:r>
            <a:endParaRPr lang="th-TH" dirty="0">
              <a:solidFill>
                <a:srgbClr val="0000CC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85720" y="714356"/>
          <a:ext cx="8229600" cy="558300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28760"/>
                <a:gridCol w="1714512"/>
                <a:gridCol w="1257280"/>
                <a:gridCol w="2183128"/>
                <a:gridCol w="1645920"/>
              </a:tblGrid>
              <a:tr h="751163">
                <a:tc>
                  <a:txBody>
                    <a:bodyPr/>
                    <a:lstStyle/>
                    <a:p>
                      <a:pPr algn="ctr"/>
                      <a:r>
                        <a:rPr lang="th-TH" sz="2200" dirty="0" smtClean="0">
                          <a:latin typeface="TH SarabunPSK" pitchFamily="34" charset="-34"/>
                          <a:cs typeface="TH SarabunPSK" pitchFamily="34" charset="-34"/>
                        </a:rPr>
                        <a:t>หน่วยงาน</a:t>
                      </a:r>
                      <a:endParaRPr lang="th-TH" sz="22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200" dirty="0" smtClean="0">
                          <a:latin typeface="TH SarabunPSK" pitchFamily="34" charset="-34"/>
                          <a:cs typeface="TH SarabunPSK" pitchFamily="34" charset="-34"/>
                        </a:rPr>
                        <a:t>ขั้นตอน</a:t>
                      </a:r>
                      <a:endParaRPr lang="th-TH" sz="22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200" dirty="0" smtClean="0">
                          <a:latin typeface="TH SarabunPSK" pitchFamily="34" charset="-34"/>
                          <a:cs typeface="TH SarabunPSK" pitchFamily="34" charset="-34"/>
                        </a:rPr>
                        <a:t>วิธีจัดการความเสี่ยง</a:t>
                      </a:r>
                      <a:endParaRPr lang="th-TH" sz="22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200" dirty="0" smtClean="0">
                          <a:latin typeface="TH SarabunPSK" pitchFamily="34" charset="-34"/>
                          <a:cs typeface="TH SarabunPSK" pitchFamily="34" charset="-34"/>
                        </a:rPr>
                        <a:t>รายละเอียด/แนวทางจัดการความเสี่ยง</a:t>
                      </a:r>
                      <a:endParaRPr lang="th-TH" sz="22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200" dirty="0" smtClean="0">
                          <a:latin typeface="TH SarabunPSK" pitchFamily="34" charset="-34"/>
                          <a:cs typeface="TH SarabunPSK" pitchFamily="34" charset="-34"/>
                        </a:rPr>
                        <a:t>กำหนดเสร็จ/ผู้รับผิดชอบ</a:t>
                      </a:r>
                      <a:endParaRPr lang="th-TH" sz="22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29832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b="0" dirty="0" smtClean="0">
                          <a:latin typeface="TH SarabunPSK" pitchFamily="34" charset="-34"/>
                          <a:cs typeface="TH SarabunPSK" pitchFamily="34" charset="-34"/>
                        </a:rPr>
                        <a:t>สำนักทะเบียนและประมวลผล</a:t>
                      </a:r>
                    </a:p>
                    <a:p>
                      <a:endParaRPr lang="th-TH" sz="22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dirty="0" smtClean="0">
                          <a:latin typeface="TH SarabunPSK" pitchFamily="34" charset="-34"/>
                          <a:cs typeface="TH SarabunPSK" pitchFamily="34" charset="-34"/>
                        </a:rPr>
                        <a:t>การตรวจสอบคุณวุฒิทางการศึกษา</a:t>
                      </a:r>
                      <a:endParaRPr lang="th-TH" sz="22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200" dirty="0" smtClean="0">
                          <a:latin typeface="TH SarabunPSK" pitchFamily="34" charset="-34"/>
                          <a:cs typeface="TH SarabunPSK" pitchFamily="34" charset="-34"/>
                        </a:rPr>
                        <a:t>ถ่ายโอน</a:t>
                      </a:r>
                      <a:endParaRPr lang="th-TH" sz="22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dirty="0" smtClean="0">
                          <a:latin typeface="TH SarabunPSK" pitchFamily="34" charset="-34"/>
                          <a:cs typeface="TH SarabunPSK" pitchFamily="34" charset="-34"/>
                        </a:rPr>
                        <a:t>1.กำหนดในประกาศรับสมัครและประกาศผลผู้ผ่านข้อเขียนให้ส่งวุฒิการศึกษา ณ วันสอบสัมภาษณ์</a:t>
                      </a:r>
                    </a:p>
                    <a:p>
                      <a:r>
                        <a:rPr lang="th-TH" sz="2200" dirty="0" smtClean="0">
                          <a:latin typeface="TH SarabunPSK" pitchFamily="34" charset="-34"/>
                          <a:cs typeface="TH SarabunPSK" pitchFamily="34" charset="-34"/>
                        </a:rPr>
                        <a:t>2.ประสานงานคณะ/วิทยาลัยตรวจสอบคุณวุฒิผู้สมัครก่อนการประกาศผลผู้มีสิทธิ์สอบสัมภาษณ์</a:t>
                      </a:r>
                      <a:endParaRPr lang="th-TH" sz="22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dirty="0" smtClean="0">
                          <a:latin typeface="TH SarabunPSK" pitchFamily="34" charset="-34"/>
                          <a:cs typeface="TH SarabunPSK" pitchFamily="34" charset="-34"/>
                        </a:rPr>
                        <a:t>คณะ/วิทยาลัย</a:t>
                      </a:r>
                      <a:endParaRPr lang="th-TH" sz="22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18377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b="0" dirty="0" smtClean="0">
                          <a:latin typeface="TH SarabunPSK" pitchFamily="34" charset="-34"/>
                          <a:cs typeface="TH SarabunPSK" pitchFamily="34" charset="-34"/>
                        </a:rPr>
                        <a:t>สำนักทะเบียนและประมวลผล</a:t>
                      </a:r>
                    </a:p>
                    <a:p>
                      <a:endParaRPr lang="th-TH" sz="22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dirty="0" smtClean="0">
                          <a:latin typeface="TH SarabunPSK" pitchFamily="34" charset="-34"/>
                          <a:cs typeface="TH SarabunPSK" pitchFamily="34" charset="-34"/>
                        </a:rPr>
                        <a:t>การจัดเก็บทะเบียนประวัติ</a:t>
                      </a:r>
                      <a:endParaRPr lang="th-TH" sz="22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200" dirty="0" smtClean="0">
                          <a:latin typeface="TH SarabunPSK" pitchFamily="34" charset="-34"/>
                          <a:cs typeface="TH SarabunPSK" pitchFamily="34" charset="-34"/>
                        </a:rPr>
                        <a:t>ถ่ายโอน</a:t>
                      </a:r>
                      <a:endParaRPr lang="th-TH" sz="22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dirty="0" smtClean="0">
                          <a:latin typeface="TH SarabunPSK" pitchFamily="34" charset="-34"/>
                          <a:cs typeface="TH SarabunPSK" pitchFamily="34" charset="-34"/>
                        </a:rPr>
                        <a:t>จัดทำ </a:t>
                      </a:r>
                      <a:r>
                        <a:rPr lang="en-US" sz="2200" dirty="0" smtClean="0">
                          <a:latin typeface="TH SarabunPSK" pitchFamily="34" charset="-34"/>
                          <a:cs typeface="TH SarabunPSK" pitchFamily="34" charset="-34"/>
                        </a:rPr>
                        <a:t>Checklist </a:t>
                      </a:r>
                      <a:r>
                        <a:rPr lang="th-TH" sz="2200" dirty="0" smtClean="0">
                          <a:latin typeface="TH SarabunPSK" pitchFamily="34" charset="-34"/>
                          <a:cs typeface="TH SarabunPSK" pitchFamily="34" charset="-34"/>
                        </a:rPr>
                        <a:t>ที่สำคัญให้นักศึกษากรอกทะเบียนประวัติในระบบ</a:t>
                      </a:r>
                      <a:endParaRPr lang="th-TH" sz="22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dirty="0" smtClean="0">
                          <a:latin typeface="TH SarabunPSK" pitchFamily="34" charset="-34"/>
                          <a:cs typeface="TH SarabunPSK" pitchFamily="34" charset="-34"/>
                        </a:rPr>
                        <a:t>งานรับเข้าศึกษาฯ และงานสารสนเทศ</a:t>
                      </a:r>
                      <a:endParaRPr lang="th-TH" sz="22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218" name="Picture 2" descr="C:\Users\User\Desktop\ประสานงานกลาง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0900" y="6419850"/>
            <a:ext cx="5753100" cy="438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96908"/>
          </a:xfrm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การถ่ายโอนความเสี่ยง (ต่อ)</a:t>
            </a:r>
            <a:endParaRPr lang="th-TH" dirty="0">
              <a:solidFill>
                <a:srgbClr val="0000CC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596" y="1142985"/>
          <a:ext cx="8229600" cy="524197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57322"/>
                <a:gridCol w="1785950"/>
                <a:gridCol w="1257280"/>
                <a:gridCol w="2183128"/>
                <a:gridCol w="1645920"/>
              </a:tblGrid>
              <a:tr h="590884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หน่วยงาน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ขั้นตอน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วิธี</a:t>
                      </a:r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จัดการ</a:t>
                      </a:r>
                    </a:p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ความ</a:t>
                      </a:r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เสี่ยง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รายละเอียด/แนวทางจัดการความเสี่ยง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กำหนดเสร็จ/ผู้รับผิดชอบ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9277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สำนักทะเบียนและประมวลผล</a:t>
                      </a:r>
                    </a:p>
                    <a:p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การจัดทำตารางเรียน-ตารางสอบ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ถ่ายโอน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หลักสูตรที่มีการปรับปรุง ควรมีการแยกฐานข้อมูลในระบบสารสนเทศ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งานหลักสูตรและงานสารสนเทศ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17675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สำนักทะเบียนและประมวลผล</a:t>
                      </a:r>
                    </a:p>
                    <a:p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การลงทะเบียนผ่านระบบสารสนเทศ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ถ่ายโอน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ควรมีการทดสอบระบบลงทะเบียนโดยใช้ </a:t>
                      </a:r>
                      <a:r>
                        <a:rPr lang="en-US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Password </a:t>
                      </a:r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ของนักศึกษาก่อนการเปิดระบบลงทะเบียน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งานทะเบียนการศึกษาและงานสารสนเทศ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17675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สำนักทะเบียนและประมวลผล</a:t>
                      </a:r>
                    </a:p>
                    <a:p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รับชำระเงินและออกใบเสร็จรับเงิน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ถ่ายโอน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ถ่ายโอนความเสี่ยงและจัดทำไฟล์ข้อมูลรายชื่อนักศึกษาที่ยังไม่ได้รับใบเสร็จรับเงิน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ภายในวันทำการนั้นๆ /งานตรวจสอบฯ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42" name="Picture 2" descr="C:\Users\User\Desktop\ประสานงานกลาง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0900" y="6419850"/>
            <a:ext cx="5753100" cy="438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1928802"/>
            <a:ext cx="8215370" cy="4522608"/>
          </a:xfrm>
        </p:spPr>
        <p:txBody>
          <a:bodyPr>
            <a:noAutofit/>
          </a:bodyPr>
          <a:lstStyle/>
          <a:p>
            <a:pPr algn="l"/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36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36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                         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ระเบียบวาระที่  1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36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1.1  การแต่งตั้งคณะทำงานประสานงานบริหารความเสี่ยง </a:t>
            </a:r>
            <a:br>
              <a:rPr lang="th-TH" sz="36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       ประจำปีงบประมาณ 2556                                                        </a:t>
            </a:r>
            <a:br>
              <a:rPr lang="th-TH" sz="36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1.2  การกรอกข้อมูลความเสี่ยงด้วยระบบ </a:t>
            </a:r>
            <a:r>
              <a:rPr lang="en-US" sz="3600" b="1" dirty="0" smtClean="0">
                <a:latin typeface="TH SarabunPSK" pitchFamily="34" charset="-34"/>
                <a:cs typeface="TH SarabunPSK" pitchFamily="34" charset="-34"/>
              </a:rPr>
              <a:t>Online 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36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36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en-US" sz="3600" b="1" dirty="0" smtClean="0">
                <a:latin typeface="TH SarabunPSK" pitchFamily="34" charset="-34"/>
                <a:cs typeface="TH SarabunPSK" pitchFamily="34" charset="-34"/>
              </a:rPr>
              <a:t>      </a:t>
            </a:r>
            <a:r>
              <a:rPr lang="en-US" sz="36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ที่</a:t>
            </a:r>
            <a:r>
              <a:rPr lang="th-TH" sz="3600" dirty="0" smtClean="0"/>
              <a:t>  </a:t>
            </a:r>
            <a:r>
              <a:rPr lang="en-US" sz="3600" b="1" dirty="0" smtClean="0">
                <a:hlinkClick r:id="rId2"/>
              </a:rPr>
              <a:t>http://www.cca.kmitl.ac.th/</a:t>
            </a:r>
            <a:r>
              <a:rPr lang="en-US" sz="3600" b="1" dirty="0" smtClean="0">
                <a:latin typeface="TH SarabunPSK" pitchFamily="34" charset="-34"/>
                <a:cs typeface="TH SarabunPSK" pitchFamily="34" charset="-34"/>
              </a:rPr>
              <a:t>                      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36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1.3  การบริการจัดอบรมเชิงปฏิบัติการเพื่อให้ความรู้เกี่ยวกับ</a:t>
            </a:r>
            <a:br>
              <a:rPr lang="th-TH" sz="36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       การบริหารความเสี่ยง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th-TH" sz="3600" b="1" dirty="0" smtClean="0"/>
              <a:t>                                       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36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3600" b="1" dirty="0" smtClean="0">
                <a:latin typeface="TH SarabunPSK" pitchFamily="34" charset="-34"/>
                <a:cs typeface="TH SarabunPSK" pitchFamily="34" charset="-34"/>
              </a:rPr>
            </a:br>
            <a:endParaRPr lang="th-TH" sz="3600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030" name="Picture 6" descr="C:\Users\User\Desktop\ความเสี่ยง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53526" cy="1543050"/>
          </a:xfrm>
          <a:prstGeom prst="rect">
            <a:avLst/>
          </a:prstGeom>
          <a:noFill/>
        </p:spPr>
      </p:pic>
      <p:pic>
        <p:nvPicPr>
          <p:cNvPr id="1035" name="Picture 11" descr="C:\Users\User\Desktop\ประสานงานกลาง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90900" y="6419850"/>
            <a:ext cx="5753100" cy="438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96908"/>
          </a:xfrm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การถ่ายโอนความเสี่ยง (ต่อ)</a:t>
            </a:r>
            <a:endParaRPr lang="th-TH" dirty="0">
              <a:solidFill>
                <a:srgbClr val="0000CC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596" y="1071546"/>
          <a:ext cx="8229600" cy="314327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85884"/>
                <a:gridCol w="1857388"/>
                <a:gridCol w="1257280"/>
                <a:gridCol w="2183128"/>
                <a:gridCol w="1645920"/>
              </a:tblGrid>
              <a:tr h="753076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หน่วยงาน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ขั้นตอน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วิธี</a:t>
                      </a:r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จัดการ</a:t>
                      </a:r>
                    </a:p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ความ</a:t>
                      </a:r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เสี่ยง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รายละเอียด/แนวทางจัดการความเสี่ยง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กำหนดเสร็จ/ผู้รับผิดชอบ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2390196"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สำนักทะเบียนและประมวลผล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การจัดห้องสอบโดยใช้ข้อมูลการลงทะเบียนของนักศึกษา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ถ่ายโอน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1.ประสานงานทะเบียนเพื่อตรวจสอบข้อมูลการลงทะเบียนของนักศึกษา</a:t>
                      </a:r>
                    </a:p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2.ประสานงานระบบสารสนเทศ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ภายในปีการศึกษา 2556/งานบริหารการสอน งานทะเบียนการศึกษาและงานระบบสารสนเทศ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266" name="Picture 2" descr="C:\Users\User\Desktop\ประสานงานกลาง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0900" y="6419850"/>
            <a:ext cx="5753100" cy="438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96908"/>
          </a:xfrm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การถ่ายโอนความเสี่ยง (ต่อ)</a:t>
            </a:r>
            <a:endParaRPr lang="th-TH" dirty="0">
              <a:solidFill>
                <a:srgbClr val="0000CC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596" y="1071546"/>
          <a:ext cx="8229600" cy="328291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85884"/>
                <a:gridCol w="1857388"/>
                <a:gridCol w="1257280"/>
                <a:gridCol w="2183128"/>
                <a:gridCol w="1645920"/>
              </a:tblGrid>
              <a:tr h="753076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หน่วยงาน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ขั้นตอน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วิธี</a:t>
                      </a:r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จัดการ</a:t>
                      </a:r>
                    </a:p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ความ</a:t>
                      </a:r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เสี่ยง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รายละเอียด/แนวทางจัดการความเสี่ยง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กำหนดเสร็จ/ผู้รับผิดชอบ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2390196"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วิทยาเขตชุมพร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ปรับปรุงระบบไฟฟ้าสำรอง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ถ่ายโอน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1. ประสานงานกับการไฟฟ้าส่วนภูมิภาคเพื่อปรับปรุงการจ่ายกระแสไฟฟ้า</a:t>
                      </a:r>
                    </a:p>
                    <a:p>
                      <a:endParaRPr lang="th-TH" sz="2000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2. ขอความร่วมมือคณะวิทยาศาสตร์ เพื่อผลิตไฟฟ้าจากพลังงานแสงอาทิตย์  และพลังงานลม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ผู้อำนวยการส่วนบริหารงานทั่วไป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290" name="Picture 2" descr="C:\Users\User\Desktop\ประสานงานกลาง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0900" y="6419850"/>
            <a:ext cx="5753100" cy="438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96908"/>
          </a:xfrm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การถ่ายโอนความเสี่ยง (ต่อ)</a:t>
            </a:r>
            <a:endParaRPr lang="th-TH" dirty="0">
              <a:solidFill>
                <a:srgbClr val="0000CC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85719" y="1071546"/>
          <a:ext cx="8643999" cy="350046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00199"/>
                <a:gridCol w="1785950"/>
                <a:gridCol w="1928826"/>
                <a:gridCol w="2071702"/>
                <a:gridCol w="1357322"/>
              </a:tblGrid>
              <a:tr h="1300815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หน่วยงาน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ขั้นตอน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วิธีจัดการความเสี่ยง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รายละเอียด/แนวทางจัดการความเสี่ยง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กำหนดเสร็จ/ผู้รับผิดชอบ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2199646"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คณะครุศาสตร์อุตสาหกรรม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บุคลากรไม่ตระหนักถึงความเสี่ยงในงานของตนเอง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ถ่ายโอน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จัดทำ </a:t>
                      </a:r>
                      <a:r>
                        <a:rPr lang="en-US" sz="2000" dirty="0" err="1" smtClean="0">
                          <a:latin typeface="TH SarabunPSK" pitchFamily="34" charset="-34"/>
                          <a:cs typeface="TH SarabunPSK" pitchFamily="34" charset="-34"/>
                        </a:rPr>
                        <a:t>WebSite</a:t>
                      </a:r>
                      <a:r>
                        <a:rPr lang="en-US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 KM </a:t>
                      </a:r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ให้องค์ความรู้และออกคำสั่งให้ถือปฏิบัติอย่างเคร่งครัด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ภายใน</a:t>
                      </a:r>
                    </a:p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มกราคม 2556</a:t>
                      </a:r>
                    </a:p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นางวิภา รอดย้อย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290" name="Picture 2" descr="C:\Users\User\Desktop\ประสานงานกลาง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0900" y="6419850"/>
            <a:ext cx="5753100" cy="438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96908"/>
          </a:xfrm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การถ่ายโอนความเสี่ยง (ต่อ)</a:t>
            </a:r>
            <a:endParaRPr lang="th-TH" dirty="0">
              <a:solidFill>
                <a:srgbClr val="0000CC"/>
              </a:solidFill>
            </a:endParaRPr>
          </a:p>
        </p:txBody>
      </p:sp>
      <p:pic>
        <p:nvPicPr>
          <p:cNvPr id="12290" name="Picture 2" descr="C:\Users\User\Desktop\ประสานงานกลาง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0900" y="6419850"/>
            <a:ext cx="5753100" cy="438150"/>
          </a:xfrm>
          <a:prstGeom prst="rect">
            <a:avLst/>
          </a:prstGeom>
          <a:noFill/>
        </p:spPr>
      </p:pic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428596" y="1571612"/>
          <a:ext cx="8229600" cy="29424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85842"/>
                <a:gridCol w="1714512"/>
                <a:gridCol w="1500198"/>
                <a:gridCol w="2183128"/>
                <a:gridCol w="1645920"/>
              </a:tblGrid>
              <a:tr h="687506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หน่วยงาน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ขั้นตอน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วิธีจัดการความเสี่ยง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รายละเอียด/แนวทางจัดการความเสี่ยง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กำหนดเสร็จ/ผู้รับผิดชอบ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2241452">
                <a:tc>
                  <a:txBody>
                    <a:bodyPr/>
                    <a:lstStyle/>
                    <a:p>
                      <a:r>
                        <a:rPr lang="th-TH" sz="20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สำนักงานอธิการบดี</a:t>
                      </a:r>
                    </a:p>
                    <a:p>
                      <a:r>
                        <a:rPr lang="th-TH" sz="20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(</a:t>
                      </a:r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ส่วนนิติการ)</a:t>
                      </a:r>
                      <a:r>
                        <a:rPr lang="th-TH" sz="20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endParaRPr lang="th-TH" sz="2000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การดำเนินกระบวนการสอบสวนทางวินัย / ความรับผิดทางละเมิดของเจ้าหน้าที่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ถ่ายโอน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1. จัดทำห้องประชุมที่เหมาะแก่การสอบสวน คือ มีความเป็นส่วนตัว มิดชิด</a:t>
                      </a:r>
                    </a:p>
                    <a:p>
                      <a:endParaRPr lang="th-TH" sz="2000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2. จัดทำสถานที่สำหรับพยานนั่งรอที่เหมาะสม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ส่วนอาคารสถานที่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96908"/>
          </a:xfrm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การถ่ายโอนความเสี่ยง (ต่อ)</a:t>
            </a:r>
            <a:endParaRPr lang="th-TH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0034" y="857232"/>
          <a:ext cx="8229600" cy="550072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85842"/>
                <a:gridCol w="1714512"/>
                <a:gridCol w="1500198"/>
                <a:gridCol w="2183128"/>
                <a:gridCol w="1645920"/>
              </a:tblGrid>
              <a:tr h="1135140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หน่วยงาน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ขั้นตอน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วิธีจัดการความเสี่ยง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รายละเอียด/แนวทางจัดการความเสี่ยง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กำหนดเสร็จ/ผู้รับผิดชอบ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4365586">
                <a:tc>
                  <a:txBody>
                    <a:bodyPr/>
                    <a:lstStyle/>
                    <a:p>
                      <a:r>
                        <a:rPr lang="th-TH" sz="20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สำนักงานอธิการบดี</a:t>
                      </a:r>
                    </a:p>
                    <a:p>
                      <a:r>
                        <a:rPr lang="th-TH" sz="20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(</a:t>
                      </a:r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ส่วน</a:t>
                      </a:r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ประกันคุณภาพ</a:t>
                      </a:r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การศึกษา)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ดำเนินการพัฒนาระบบสารสนเทศด้านการประกันคุณภาพการศึกษาภายใน (</a:t>
                      </a:r>
                      <a:r>
                        <a:rPr lang="th-TH" sz="2000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สกอ.</a:t>
                      </a:r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)และภายนอก (สมศ.)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ถ่ายโอน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1. ขอความอนุเคราะห์ไปยังสำนักบริการคอมพิวเตอร์เพื่อดำเนินการจัดทำระบบฐานข้อมูลทางด้านประกันคุณภาพการศึกษาโดยขอให้มีการพัฒนาและปรับปรุงการจัดทำฐานข้อมูลอย่างต่อเนื่อง</a:t>
                      </a:r>
                    </a:p>
                    <a:p>
                      <a:endParaRPr lang="th-TH" sz="2000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2. ขอความอนุเคราะห์จากหน่วยงานที่รับผิดชอบจัดเก็บข้อมูลส่วนกลาง และข้อมูลของส่วนงานวิชาการ ให้กรอกข้อมูลลงในระบบฐานข้อมูลให้เป็นปัจจุบัน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ส่วนประกันคุณภาพการศึกษา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194" name="Picture 2" descr="C:\Users\User\Desktop\ประสานงานกลาง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0900" y="6419850"/>
            <a:ext cx="5753100" cy="438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796908"/>
          </a:xfrm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การถ่ายโอนความเสี่ยง (ต่อ)</a:t>
            </a:r>
            <a:endParaRPr lang="th-TH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57158" y="1071547"/>
          <a:ext cx="8229600" cy="335758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00198"/>
                <a:gridCol w="1400156"/>
                <a:gridCol w="1500198"/>
                <a:gridCol w="2183128"/>
                <a:gridCol w="1645920"/>
              </a:tblGrid>
              <a:tr h="961846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หน่วยงาน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ขั้นตอน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วิธีจัดการความเสี่ยง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รายละเอียด/แนวทางจัดการความเสี่ยง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กำหนดเสร็จ/ผู้รับผิดชอบ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2395740">
                <a:tc>
                  <a:txBody>
                    <a:bodyPr/>
                    <a:lstStyle/>
                    <a:p>
                      <a:r>
                        <a:rPr lang="th-TH" sz="20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สำนักงานอธิการบดี</a:t>
                      </a:r>
                    </a:p>
                    <a:p>
                      <a:r>
                        <a:rPr lang="th-TH" sz="20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(</a:t>
                      </a:r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ส่วน</a:t>
                      </a:r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บำรุงรักษาและ</a:t>
                      </a:r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ยานพาหนะ)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ให้บริการ</a:t>
                      </a:r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ด้าน</a:t>
                      </a:r>
                    </a:p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ยาน</a:t>
                      </a:r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พานหะ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ถ่ายโอน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ซื้อประกันอุบัติเหตุประเภท 3+</a:t>
                      </a:r>
                    </a:p>
                    <a:p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คุณ</a:t>
                      </a:r>
                      <a:r>
                        <a:rPr lang="th-TH" sz="2000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จริ</a:t>
                      </a:r>
                      <a:r>
                        <a:rPr lang="th-TH" sz="2000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นทร์</a:t>
                      </a:r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ภูมิดิษฐ์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218" name="Picture 2" descr="C:\Users\User\Desktop\ประสานงานกลาง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0900" y="6419850"/>
            <a:ext cx="5753100" cy="438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96908"/>
          </a:xfrm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การถ่ายโอนความเสี่ยง (ต่อ)</a:t>
            </a:r>
            <a:endParaRPr lang="th-TH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596" y="1142984"/>
          <a:ext cx="8229600" cy="410874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85884"/>
                <a:gridCol w="1614470"/>
                <a:gridCol w="1500198"/>
                <a:gridCol w="2183128"/>
                <a:gridCol w="1645920"/>
              </a:tblGrid>
              <a:tr h="659923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หน่วยงาน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ขั้นตอน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วิธีจัดการความเสี่ยง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รายละเอียด/แนวทางจัดการความเสี่ยง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กำหนดเสร็จ/ผู้รับผิดชอบ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1100665">
                <a:tc>
                  <a:txBody>
                    <a:bodyPr/>
                    <a:lstStyle/>
                    <a:p>
                      <a:r>
                        <a:rPr lang="th-TH" sz="20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สำนักงานอธิการบดี</a:t>
                      </a:r>
                    </a:p>
                    <a:p>
                      <a:r>
                        <a:rPr lang="th-TH" sz="20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(</a:t>
                      </a:r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ส่วนแผนงาน)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ถ่ายทอดแผนฯสู่การปฏิบัติ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ถ่ายโอน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ปรับปรุงระบบการประเมินบุคลากรให้เชื่อมโยงระหว่างผลการปฏิบัติงานและค่าตอบแทน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ส่วนบริหารทรัพยากรบุคคล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2097064">
                <a:tc>
                  <a:txBody>
                    <a:bodyPr/>
                    <a:lstStyle/>
                    <a:p>
                      <a:r>
                        <a:rPr lang="th-TH" sz="20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สำนักงานอธิการบดี</a:t>
                      </a:r>
                    </a:p>
                    <a:p>
                      <a:r>
                        <a:rPr lang="th-TH" sz="20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(</a:t>
                      </a:r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ส่วนแผนงาน) 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การเบิกจ่าย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ถ่ายโอน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ให้ส่วนงาน/ส่วนเร่งผู้รับผิดชอบในการจัดซื้อจัดจ้างดำเนินการให้เป็นไปตามแผน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ส่วนงาน/ส่วน </a:t>
                      </a:r>
                    </a:p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ที่รับผิดชอบในการจัดซื้อ</a:t>
                      </a:r>
                    </a:p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จัดจ้าง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42" name="Picture 2" descr="C:\Users\User\Desktop\ประสานงานกลาง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0900" y="6419850"/>
            <a:ext cx="5753100" cy="438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96908"/>
          </a:xfrm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การถ่ายโอนความเสี่ยง (ต่อ)</a:t>
            </a:r>
            <a:endParaRPr lang="th-TH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596" y="1071546"/>
          <a:ext cx="8229600" cy="314327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71636"/>
                <a:gridCol w="1571636"/>
                <a:gridCol w="1257280"/>
                <a:gridCol w="2183128"/>
                <a:gridCol w="1645920"/>
              </a:tblGrid>
              <a:tr h="753076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หน่วยงาน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ขั้นตอน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วิธี</a:t>
                      </a:r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จัดการ</a:t>
                      </a:r>
                    </a:p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ความ</a:t>
                      </a:r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เสี่ยง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รายละเอียด/แนวทางจัดการความเสี่ยง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กำหนดเสร็จ/ผู้รับผิดชอบ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2390196">
                <a:tc>
                  <a:txBody>
                    <a:bodyPr/>
                    <a:lstStyle/>
                    <a:p>
                      <a:r>
                        <a:rPr lang="th-TH" sz="20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สำนักงานอธิการบดี</a:t>
                      </a:r>
                    </a:p>
                    <a:p>
                      <a:r>
                        <a:rPr lang="th-TH" sz="20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(</a:t>
                      </a:r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ส่วน</a:t>
                      </a:r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วิเทศ</a:t>
                      </a:r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สัมพันธ์)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การวางแผนตั้งงบประมาณแต่ละปี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ถ่ายโอน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1. ทำแผนของบประมาณในการรับรองแขกเพิ่มเติม</a:t>
                      </a:r>
                    </a:p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2. ขอให้ส่วนงานวิชาการอื่นช่วยรับรองแขก ในกรณีที่แขกนั้นมีความเกี่ยวเนื่อง หรือมาทำกิจกรรมกับส่วนงานวิชาการนั้น ๆ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นายนพรุจ คำวีระ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266" name="Picture 2" descr="C:\Users\User\Desktop\ประสานงานกลาง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0900" y="6419850"/>
            <a:ext cx="5753100" cy="438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96908"/>
          </a:xfrm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การถ่ายโอนความเสี่ยง (ต่อ)</a:t>
            </a:r>
            <a:endParaRPr lang="th-TH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596" y="1071546"/>
          <a:ext cx="8229600" cy="314327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71636"/>
                <a:gridCol w="1643074"/>
                <a:gridCol w="1185842"/>
                <a:gridCol w="2183128"/>
                <a:gridCol w="1645920"/>
              </a:tblGrid>
              <a:tr h="753076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หน่วยงาน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ขั้นตอน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วิธีจัดการความเสี่ยง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รายละเอียด/แนวทางจัดการความเสี่ยง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กำหนดเสร็จ/ผู้รับผิดชอบ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2390196">
                <a:tc>
                  <a:txBody>
                    <a:bodyPr/>
                    <a:lstStyle/>
                    <a:p>
                      <a:r>
                        <a:rPr lang="th-TH" sz="20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สำนักงานอธิการบดี</a:t>
                      </a:r>
                    </a:p>
                    <a:p>
                      <a:r>
                        <a:rPr lang="th-TH" sz="20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(</a:t>
                      </a:r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ส่วน</a:t>
                      </a:r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กิจการ</a:t>
                      </a:r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นักศึกษา)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สำรวจจากการเกิดอุบัติเหตุของนักศึกษาและบุคลากรของสถาบัน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ถ่ายโอน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1. ให้นักศึกษามีความรู้ ความเข้าใจและปฏิบัติตามกฎจราจร</a:t>
                      </a:r>
                    </a:p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2. จัดประชาสัมพันธ์ด้านรณรงค์ให้นักศึกษาปฏิบัติตามกฎจราจร</a:t>
                      </a:r>
                    </a:p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3. ทำประกันอุบัติเหตุ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ส่วนกิจการนักศึกษา</a:t>
                      </a:r>
                    </a:p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งานกิจกรรมนักศึกษา</a:t>
                      </a:r>
                    </a:p>
                    <a:p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นาย</a:t>
                      </a:r>
                      <a:r>
                        <a:rPr lang="th-TH" sz="2000" dirty="0" err="1" smtClean="0">
                          <a:latin typeface="TH SarabunPSK" pitchFamily="34" charset="-34"/>
                          <a:cs typeface="TH SarabunPSK" pitchFamily="34" charset="-34"/>
                        </a:rPr>
                        <a:t>อัคริศ</a:t>
                      </a:r>
                      <a:r>
                        <a:rPr lang="th-TH" sz="2000" dirty="0" smtClean="0">
                          <a:latin typeface="TH SarabunPSK" pitchFamily="34" charset="-34"/>
                          <a:cs typeface="TH SarabunPSK" pitchFamily="34" charset="-34"/>
                        </a:rPr>
                        <a:t> ตันพิพัฒน์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290" name="Picture 2" descr="C:\Users\User\Desktop\ประสานงานกลาง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0900" y="6419850"/>
            <a:ext cx="5753100" cy="438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96908"/>
          </a:xfrm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ความเสี่ยงที่ต้องใช้งบประมาณ</a:t>
            </a:r>
            <a:endParaRPr lang="th-TH" dirty="0">
              <a:solidFill>
                <a:srgbClr val="0000CC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596" y="1071546"/>
          <a:ext cx="8229600" cy="314327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85884"/>
                <a:gridCol w="1614470"/>
                <a:gridCol w="1500198"/>
                <a:gridCol w="2183128"/>
                <a:gridCol w="1645920"/>
              </a:tblGrid>
              <a:tr h="753076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/>
                        <a:t>หน่วยงาน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/>
                        <a:t>ขั้นตอน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/>
                        <a:t>ความเสี่ยง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/>
                        <a:t>รายละเอียด/แนวทางจัดการความเสี่ยง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/>
                        <a:t>งบประมาณ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2390196"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สำนักส่งเสริมและบริการวิชาการ      พระจอมเกล้าฯลาดกระบัง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1. </a:t>
                      </a:r>
                      <a:r>
                        <a:rPr lang="en-US" sz="2000" dirty="0" err="1" smtClean="0"/>
                        <a:t>Maping</a:t>
                      </a:r>
                      <a:endParaRPr lang="en-US" sz="2000" dirty="0" smtClean="0"/>
                    </a:p>
                    <a:p>
                      <a:r>
                        <a:rPr lang="en-US" sz="2000" dirty="0" smtClean="0"/>
                        <a:t>2. Communication</a:t>
                      </a:r>
                    </a:p>
                    <a:p>
                      <a:r>
                        <a:rPr lang="en-US" sz="2000" dirty="0" smtClean="0"/>
                        <a:t>3. </a:t>
                      </a:r>
                      <a:r>
                        <a:rPr lang="en-US" sz="2000" dirty="0" err="1" smtClean="0"/>
                        <a:t>Trainging</a:t>
                      </a:r>
                      <a:endParaRPr lang="en-US" sz="2000" dirty="0" smtClean="0"/>
                    </a:p>
                    <a:p>
                      <a:r>
                        <a:rPr lang="en-US" sz="2000" dirty="0" smtClean="0"/>
                        <a:t>4. CRM</a:t>
                      </a:r>
                    </a:p>
                    <a:p>
                      <a:r>
                        <a:rPr lang="en-US" sz="2000" dirty="0" smtClean="0"/>
                        <a:t>5. Incentive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2000" dirty="0" smtClean="0"/>
                        <a:t>1. ไม่มีงานใหม่</a:t>
                      </a:r>
                    </a:p>
                    <a:p>
                      <a:pPr algn="l"/>
                      <a:r>
                        <a:rPr lang="th-TH" sz="2000" dirty="0" smtClean="0"/>
                        <a:t>2. งานวิจัยไม่ตรงต่อความต้องการของตลาด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สถาบันต้องมีนโยบายชัดเจนในการที่จะเป็นผู้นำด้านงานวิจัย การปฏิบัติงานต้องเป็น </a:t>
                      </a:r>
                      <a:r>
                        <a:rPr lang="en-US" sz="2000" dirty="0" err="1" smtClean="0"/>
                        <a:t>Topdown</a:t>
                      </a:r>
                      <a:r>
                        <a:rPr lang="en-US" sz="2000" dirty="0" smtClean="0"/>
                        <a:t> management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ใช้งบ </a:t>
                      </a:r>
                      <a:r>
                        <a:rPr lang="en-US" sz="2000" dirty="0" smtClean="0"/>
                        <a:t>TLO 1,700,000 </a:t>
                      </a:r>
                      <a:r>
                        <a:rPr lang="th-TH" sz="2000" dirty="0" smtClean="0"/>
                        <a:t>บาท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290" name="Picture 2" descr="C:\Users\User\Desktop\ประสานงานกลาง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0900" y="6419850"/>
            <a:ext cx="5753100" cy="438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1785926"/>
            <a:ext cx="8215370" cy="4665484"/>
          </a:xfrm>
        </p:spPr>
        <p:txBody>
          <a:bodyPr>
            <a:noAutofit/>
          </a:bodyPr>
          <a:lstStyle/>
          <a:p>
            <a:pPr algn="l"/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                      ระเบียบวาระที่  2</a:t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        รับรองรายงานการประชุม ครั้งที่ 3/2555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เมื่อวันที่  24  ตุลาคม  2555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th-TH" sz="3600" b="1" dirty="0" smtClean="0"/>
              <a:t>                                       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36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3600" b="1" dirty="0" smtClean="0">
                <a:latin typeface="TH SarabunPSK" pitchFamily="34" charset="-34"/>
                <a:cs typeface="TH SarabunPSK" pitchFamily="34" charset="-34"/>
              </a:rPr>
            </a:br>
            <a:endParaRPr lang="th-TH" sz="3600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030" name="Picture 6" descr="C:\Users\User\Desktop\ความเสี่ยง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3526" cy="1543050"/>
          </a:xfrm>
          <a:prstGeom prst="rect">
            <a:avLst/>
          </a:prstGeom>
          <a:noFill/>
        </p:spPr>
      </p:pic>
      <p:pic>
        <p:nvPicPr>
          <p:cNvPr id="1035" name="Picture 11" descr="C:\Users\User\Desktop\ประสานงานกลาง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90900" y="6419850"/>
            <a:ext cx="5753100" cy="438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96908"/>
          </a:xfrm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ความเสี่ยงที่ต้องใช้งบประมาณ (ต่อ)</a:t>
            </a:r>
            <a:endParaRPr lang="th-TH" dirty="0">
              <a:solidFill>
                <a:srgbClr val="0000CC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596" y="857232"/>
          <a:ext cx="8229600" cy="5104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85884"/>
                <a:gridCol w="1614470"/>
                <a:gridCol w="1500198"/>
                <a:gridCol w="2183128"/>
                <a:gridCol w="1645920"/>
              </a:tblGrid>
              <a:tr h="753076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/>
                        <a:t>หน่วยงาน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/>
                        <a:t>ขั้นตอน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/>
                        <a:t>ความเสี่ยง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/>
                        <a:t>รายละเอียด/แนวทางจัดการความเสี่ยง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/>
                        <a:t>งบประมาณ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1961568"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สำนักงาน</a:t>
                      </a:r>
                    </a:p>
                    <a:p>
                      <a:r>
                        <a:rPr lang="th-TH" sz="2000" dirty="0" smtClean="0"/>
                        <a:t>สภาสถาบัน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การทบทวนแผนปฏิบัติงานให้สอดคล้องกับแผนกลยุทธ์ของหน่วยงาน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2000" dirty="0" smtClean="0"/>
                        <a:t>แผนปฏิบัติงานไม่สอดคล้องกับแผนกลยุทธ์ของหน่วยงาน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1. ทบทวนและปรับปรุงแผนการปฏิบัติงานให้สอดคล้องกับแผนกลยุทธ์ของหน่วยงาน</a:t>
                      </a:r>
                    </a:p>
                    <a:p>
                      <a:r>
                        <a:rPr lang="th-TH" sz="2000" dirty="0" smtClean="0"/>
                        <a:t>2. ปรับแผนกลยุทธ์เพื่อนำไปสู่แผนการปฏิบัติงาน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6,000.00 บาท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2390196"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สำนักงาน</a:t>
                      </a:r>
                    </a:p>
                    <a:p>
                      <a:r>
                        <a:rPr lang="th-TH" sz="2000" dirty="0" smtClean="0"/>
                        <a:t>สภาสถาบัน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ศึกษาทำความเข้าใจเกี่ยวกับ นโยบาย/กฎหมาย/ระเบียบ/ข้อบังคับของสถาบัน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2000" dirty="0" smtClean="0"/>
                        <a:t>บุคลากรไม่ทราบหรือไม่เข้าใจเกี่ยวกับ นโยบาย/กฎหมาย/ระเบียบ/ข้อบังคับของสถาบัน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เชิญเจ้าหน้าที่ของหน่วยงานมาให้ความรู้หรือช่วยชี้แจงเกี่ยวกับข้อกฎหมาย/ระเบียบ/ข้อบังคับของสถาบันที่มีการปรับปรุงใหม่แก่บุคลากรของสำนักงานสภาสถาบั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5,000.00  บาท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290" name="Picture 2" descr="C:\Users\User\Desktop\ประสานงานกลาง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0900" y="6419850"/>
            <a:ext cx="5753100" cy="438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96908"/>
          </a:xfrm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ความเสี่ยงที่ต้องใช้งบประมาณ (ต่อ)</a:t>
            </a:r>
            <a:endParaRPr lang="th-TH" dirty="0">
              <a:solidFill>
                <a:srgbClr val="0000CC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596" y="1071546"/>
          <a:ext cx="8229600" cy="364333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85884"/>
                <a:gridCol w="1614470"/>
                <a:gridCol w="1500198"/>
                <a:gridCol w="2183128"/>
                <a:gridCol w="1645920"/>
              </a:tblGrid>
              <a:tr h="835754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/>
                        <a:t>หน่วยงาน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/>
                        <a:t>ขั้นตอน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/>
                        <a:t>ความเสี่ยง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/>
                        <a:t>รายละเอียด/แนวทางจัดการความเสี่ยง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/>
                        <a:t>งบประมาณ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2807584"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วิทยาลัยนวัตกรรมการจัดการข้อมูล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การผลิตบัณฑิตให้ได้คุณภาพตามมาตรฐานวิชาการและวิชาชีพ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2000" dirty="0" smtClean="0"/>
                        <a:t>บัณฑิตมีความรู้ความสามารถต่ำกว่าเกณฑ์ที่หลักสูตรกำหนด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1. กำหนดมาตรฐานในการคัดเลือกนักศึกษาที่เพื่อเข้าศึกษาต่อ</a:t>
                      </a:r>
                    </a:p>
                    <a:p>
                      <a:r>
                        <a:rPr lang="th-TH" sz="2000" dirty="0" smtClean="0"/>
                        <a:t>2. เตรียมความพร้อมด้านทักษะการสอนให้กับอาจารย์</a:t>
                      </a:r>
                    </a:p>
                    <a:p>
                      <a:r>
                        <a:rPr lang="th-TH" sz="2000" dirty="0" smtClean="0"/>
                        <a:t>3. เตรียมความเกี่ยวกับห้องเรียน/ห้องปฏิบัติการ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1.  ค่าอบรมเพื่อเตรียมความพร้อมให้กับอาจารย์ 100,000 บาท</a:t>
                      </a:r>
                    </a:p>
                    <a:p>
                      <a:r>
                        <a:rPr lang="th-TH" sz="2000" dirty="0" smtClean="0"/>
                        <a:t>2. เตรียมความพร้อมเกี่ยวกับห้องเรียน/ห้องปฏิบัติการ 1,000,000 บาท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290" name="Picture 2" descr="C:\Users\User\Desktop\ประสานงานกลาง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0900" y="6419850"/>
            <a:ext cx="5753100" cy="438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96908"/>
          </a:xfrm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ความเสี่ยงที่ต้องใช้งบประมาณ (ต่อ)</a:t>
            </a:r>
            <a:endParaRPr lang="th-TH" dirty="0">
              <a:solidFill>
                <a:srgbClr val="0000CC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57158" y="785795"/>
          <a:ext cx="8501123" cy="507209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328310"/>
                <a:gridCol w="1457772"/>
                <a:gridCol w="1928826"/>
                <a:gridCol w="2286016"/>
                <a:gridCol w="1500199"/>
              </a:tblGrid>
              <a:tr h="769023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/>
                        <a:t>หน่วยงาน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/>
                        <a:t>ขั้นตอน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/>
                        <a:t>ความเสี่ยง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/>
                        <a:t>รายละเอียด/แนวทางจัดการความเสี่ยง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/>
                        <a:t>งบประมาณ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1954971"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คณะครุศาสตร์อุตสาหกรรม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ภาษาอังกฤษสู่อาเซียน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2000" dirty="0" smtClean="0"/>
                        <a:t>ไม่มีชาวต่างชาติตะวันตกสมัครมาสอนในมหาวิทยาลัยที่ไกลเมืองหรือนอกเมืองอัตรา</a:t>
                      </a:r>
                    </a:p>
                    <a:p>
                      <a:pPr algn="l"/>
                      <a:r>
                        <a:rPr lang="th-TH" sz="2000" dirty="0" smtClean="0"/>
                        <a:t>ค่าจ้างที่เหมาะสมเชิญชวน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1. จัดหาทุนพัฒนาอาจารย์</a:t>
                      </a:r>
                    </a:p>
                    <a:p>
                      <a:r>
                        <a:rPr lang="th-TH" sz="2000" dirty="0" smtClean="0"/>
                        <a:t>2. จัดอาจารย์ชาวต่างชาติที่มีค่าจ้างสูง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20 ล้าน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23481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dirty="0" smtClean="0"/>
                        <a:t>คณะครุศาสตร์อุตสาหกรรม</a:t>
                      </a:r>
                      <a:endParaRPr lang="th-TH" sz="2000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dirty="0" smtClean="0"/>
                        <a:t>บุคลากรไม่ตระหนักถึงความเสี่ยงในงานของตนเอง</a:t>
                      </a:r>
                      <a:endParaRPr lang="th-TH" sz="2000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dirty="0" smtClean="0"/>
                        <a:t>บุคลากรไม่ใส่ใจที่จะแสวงหาความรู้เพื่อแก้ปัญหาของความเสี่ยง</a:t>
                      </a:r>
                      <a:endParaRPr lang="th-TH" sz="2000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จัดทำ </a:t>
                      </a:r>
                      <a:r>
                        <a:rPr lang="en-US" sz="2000" dirty="0" smtClean="0"/>
                        <a:t>Web</a:t>
                      </a:r>
                      <a:r>
                        <a:rPr lang="th-TH" sz="2000" dirty="0" smtClean="0"/>
                        <a:t> </a:t>
                      </a:r>
                      <a:r>
                        <a:rPr lang="en-US" sz="2000" dirty="0" smtClean="0"/>
                        <a:t>Site  KM </a:t>
                      </a:r>
                      <a:r>
                        <a:rPr lang="th-TH" sz="2000" dirty="0" smtClean="0"/>
                        <a:t>ให้   องค์ความรู้และออกคำสั่งให้ถือปฏิบัติอย่างเคร่งครัด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30,000 บาท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290" name="Picture 2" descr="C:\Users\User\Desktop\ประสานงานกลาง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0900" y="6419850"/>
            <a:ext cx="5753100" cy="438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96908"/>
          </a:xfrm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ความเสี่ยงที่ต้องใช้งบประมาณ (ต่อ)</a:t>
            </a:r>
            <a:endParaRPr lang="th-TH" dirty="0">
              <a:solidFill>
                <a:srgbClr val="0000CC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596" y="1071547"/>
          <a:ext cx="8229600" cy="471490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85884"/>
                <a:gridCol w="1614470"/>
                <a:gridCol w="1500198"/>
                <a:gridCol w="2183128"/>
                <a:gridCol w="1645920"/>
              </a:tblGrid>
              <a:tr h="939824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/>
                        <a:t>หน่วยงาน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/>
                        <a:t>ขั้นตอน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/>
                        <a:t>ความเสี่ยง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/>
                        <a:t>รายละเอียด/แนวทางจัดการความเสี่ยง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/>
                        <a:t>งบประมาณ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1794246"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คณะอุตสาหกรรมเกษตร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การจ้างผู้ทรงคุณวุฒิอ่านบทความวิจัย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2000" dirty="0" smtClean="0"/>
                        <a:t>จำนวนผลงานวิจัยตีพิมพ์ระดับนานาชาติน้อยกว่าเป้าหมายที่ตั้งไว้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การจ้างผู้เชี่ยวชาญทางด้านภาษาเพื่อช่วยตรวจแก้ต้นฉบับ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30,000 บาท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1980837"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คณะอุตสาหกรรมเกษตร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การจัดทำประชาสัมพันธ์เชิงรุกและตรงตามกลุ่มเป้าหมาย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2000" dirty="0" smtClean="0"/>
                        <a:t>รายได้ค่าธรรมเนียมการศึกษาระดับบัณฑิตศึกษาต่ำกว่าประมาณการ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ดำเนินการประชาสัมพันธ์</a:t>
                      </a:r>
                    </a:p>
                    <a:p>
                      <a:r>
                        <a:rPr lang="th-TH" sz="2000" dirty="0" smtClean="0"/>
                        <a:t>เชิงรุกตามสื่อต่าง ๆ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120,000 บาท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290" name="Picture 2" descr="C:\Users\User\Desktop\ประสานงานกลาง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0900" y="6419850"/>
            <a:ext cx="5753100" cy="438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96908"/>
          </a:xfrm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ความเสี่ยงที่ต้องใช้งบประมาณ (ต่อ)</a:t>
            </a:r>
            <a:endParaRPr lang="th-TH" dirty="0">
              <a:solidFill>
                <a:srgbClr val="0000CC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57158" y="785795"/>
          <a:ext cx="8501123" cy="507209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328310"/>
                <a:gridCol w="1457772"/>
                <a:gridCol w="1928826"/>
                <a:gridCol w="2286016"/>
                <a:gridCol w="1500199"/>
              </a:tblGrid>
              <a:tr h="769023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/>
                        <a:t>หน่วยงาน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/>
                        <a:t>ขั้นตอน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/>
                        <a:t>ความเสี่ยง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/>
                        <a:t>รายละเอียด/แนวทางจัดการความเสี่ยง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/>
                        <a:t>งบประมาณ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1954971"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คณะอุตสาหกรรมเกษตร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จัดกิจกรรมที่สร้างจิตสำนึกที่ดีและคำนึงถึงการกระทำที่ถูกต้อง/ไม่ควรกระทำ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2000" dirty="0" smtClean="0"/>
                        <a:t>นักศึกษาทุจริตในการสอบ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จัดกิจกรรม/โครงการที่สร้างจิตสำนึกที่ดีและมีคุณธรรมในการดำรงชีวิต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50,000 บาท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2348103"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คณะอุตสาหกรรมเกษตร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การจัดการเรียนการสอน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2000" dirty="0" smtClean="0"/>
                        <a:t>นักศึกษามีทักษะด้านการปฏิบัติไม่เป็นไปตามเกณฑ์ที่หลักสูตรกำหนด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จัดซื้อ/จัดหาครุภัณฑ์และอุปกรณ์ที่ใช้ในการเรียนการสอนที่ทันสมัยและสามารถใช้งานได้อย่างมีประสิทธิภาพ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000" dirty="0" smtClean="0"/>
                        <a:t>3</a:t>
                      </a:r>
                      <a:r>
                        <a:rPr lang="en-US" sz="2000" dirty="0" smtClean="0"/>
                        <a:t>,</a:t>
                      </a:r>
                      <a:r>
                        <a:rPr lang="th-TH" sz="2000" dirty="0" smtClean="0"/>
                        <a:t>715,000 บาท</a:t>
                      </a:r>
                      <a:endParaRPr lang="th-TH" sz="2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290" name="Picture 2" descr="C:\Users\User\Desktop\ประสานงานกลาง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0900" y="6419850"/>
            <a:ext cx="5753100" cy="438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642918"/>
          </a:xfrm>
        </p:spPr>
        <p:txBody>
          <a:bodyPr>
            <a:normAutofit fontScale="90000"/>
          </a:bodyPr>
          <a:lstStyle/>
          <a:p>
            <a:r>
              <a:rPr lang="th-TH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ความเสี่ยงที่ต้องใช้งบประมาณ (ต่อ)</a:t>
            </a:r>
            <a:endParaRPr lang="th-TH" dirty="0">
              <a:solidFill>
                <a:srgbClr val="0000CC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57158" y="571480"/>
          <a:ext cx="8501123" cy="588966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328310"/>
                <a:gridCol w="1457772"/>
                <a:gridCol w="1928826"/>
                <a:gridCol w="2286016"/>
                <a:gridCol w="1500199"/>
              </a:tblGrid>
              <a:tr h="769023"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หน่วยงาน</a:t>
                      </a:r>
                      <a:endParaRPr lang="th-TH" sz="18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ขั้นตอน</a:t>
                      </a:r>
                      <a:endParaRPr lang="th-TH" sz="18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ความเสี่ยง</a:t>
                      </a:r>
                      <a:endParaRPr lang="th-TH" sz="18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รายละเอียด/แนวทางจัดการความเสี่ยง</a:t>
                      </a:r>
                      <a:endParaRPr lang="th-TH" sz="18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งบประมาณ</a:t>
                      </a:r>
                      <a:endParaRPr lang="th-TH" sz="18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1954971">
                <a:tc>
                  <a:txBody>
                    <a:bodyPr/>
                    <a:lstStyle/>
                    <a:p>
                      <a:r>
                        <a:rPr lang="th-TH" sz="1800" dirty="0" smtClean="0"/>
                        <a:t>สำนักงานอธิการบดี</a:t>
                      </a:r>
                    </a:p>
                    <a:p>
                      <a:r>
                        <a:rPr lang="th-TH" sz="1800" dirty="0" smtClean="0"/>
                        <a:t>(ส่วนพัสดุ)</a:t>
                      </a:r>
                      <a:endParaRPr lang="th-TH" sz="18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dirty="0" smtClean="0"/>
                        <a:t>การบริหารงานพัสดุให้แก่สำนักงานอธิการบดีวิทยาลัยและส่วนงานวิชาการรวมทั้งประสานงานให้แก่วิทยาเขต</a:t>
                      </a:r>
                      <a:endParaRPr lang="th-TH" sz="18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800" dirty="0" smtClean="0"/>
                        <a:t>1. การกำหนดรายละเอียดล่าช้า</a:t>
                      </a:r>
                    </a:p>
                    <a:p>
                      <a:pPr algn="l"/>
                      <a:r>
                        <a:rPr lang="th-TH" sz="1800" dirty="0" smtClean="0"/>
                        <a:t>2. การกำหนดรายละเอียดคลาดเคลื่อน</a:t>
                      </a:r>
                    </a:p>
                    <a:p>
                      <a:pPr algn="l"/>
                      <a:r>
                        <a:rPr lang="th-TH" sz="1800" dirty="0" smtClean="0"/>
                        <a:t>3. การกำหนดรายละเอียดไม่ทันกับการพัฒนาเทคโนโลยี</a:t>
                      </a:r>
                      <a:endParaRPr lang="th-TH" sz="18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dirty="0" smtClean="0"/>
                        <a:t>1. ให้ความรู้และแนวทางในการกำหนดความต้องการที่ถูกต้อง</a:t>
                      </a:r>
                    </a:p>
                    <a:p>
                      <a:r>
                        <a:rPr lang="th-TH" sz="1800" dirty="0" smtClean="0"/>
                        <a:t>2. จัดทำคู่มือการกำหนดความต้องการ</a:t>
                      </a:r>
                      <a:endParaRPr lang="th-TH" sz="18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dirty="0" smtClean="0"/>
                        <a:t>50,000 </a:t>
                      </a:r>
                      <a:r>
                        <a:rPr lang="th-TH" sz="1800" dirty="0" smtClean="0"/>
                        <a:t>บาท</a:t>
                      </a:r>
                      <a:endParaRPr lang="th-TH" sz="18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2348103">
                <a:tc>
                  <a:txBody>
                    <a:bodyPr/>
                    <a:lstStyle/>
                    <a:p>
                      <a:r>
                        <a:rPr lang="th-TH" sz="1800" dirty="0" smtClean="0"/>
                        <a:t>สำนักงานอธิการบดี</a:t>
                      </a:r>
                    </a:p>
                    <a:p>
                      <a:r>
                        <a:rPr lang="th-TH" sz="1800" dirty="0" smtClean="0"/>
                        <a:t>(ส่วนพัสดุ)</a:t>
                      </a:r>
                      <a:endParaRPr lang="th-TH" sz="18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dirty="0" smtClean="0"/>
                        <a:t>การบริหารงานพัสดุให้แก่สำนักงานอธิการบดีวิทยาลัยและส่วนงานวิชาการรวมทั้งประสานงานให้แก่วิทยาเขต</a:t>
                      </a:r>
                      <a:endParaRPr lang="th-TH" sz="18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800" dirty="0" smtClean="0"/>
                        <a:t>1. ระเบียบเขียนเปิดกว้างทำให้ผู้ปฏิบัติงานใช้ความคิดในการปฏิบัติงานแตกต่างกับประกาศมีความซ้ำซ้อนไม่สามารถนำมาใช้ปฏิบัติงานได้</a:t>
                      </a:r>
                    </a:p>
                    <a:p>
                      <a:pPr algn="l"/>
                      <a:r>
                        <a:rPr lang="th-TH" sz="1800" dirty="0" smtClean="0"/>
                        <a:t>2. มติ ครม.มีการเปลี่ยนแปลงปรับปรุงตลอดเวลา  แต่ต้องใช้ระเบียบร่วมทำให้ปฏิบัติงานยาก   เกิดความสับสน</a:t>
                      </a:r>
                      <a:endParaRPr lang="th-TH" sz="18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dirty="0" smtClean="0"/>
                        <a:t>1. พัฒนาบุคลากรอบรม</a:t>
                      </a:r>
                    </a:p>
                    <a:p>
                      <a:r>
                        <a:rPr lang="th-TH" sz="1800" dirty="0" smtClean="0"/>
                        <a:t>2. จัดแลกเปลี่ยนความรู้ </a:t>
                      </a:r>
                      <a:r>
                        <a:rPr lang="en-US" sz="1800" dirty="0" smtClean="0"/>
                        <a:t>KM</a:t>
                      </a:r>
                    </a:p>
                    <a:p>
                      <a:r>
                        <a:rPr lang="en-US" sz="1800" dirty="0" smtClean="0"/>
                        <a:t>3. </a:t>
                      </a:r>
                      <a:r>
                        <a:rPr lang="th-TH" sz="1800" dirty="0" smtClean="0"/>
                        <a:t>ปรับปรุงระเบียบและประกาศให้สะดวกต่อผู้ปฏิบัติงานในการใช้งาน</a:t>
                      </a:r>
                      <a:endParaRPr lang="th-TH" sz="18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dirty="0" smtClean="0"/>
                        <a:t>150,000 </a:t>
                      </a:r>
                      <a:r>
                        <a:rPr lang="th-TH" sz="1800" dirty="0" smtClean="0"/>
                        <a:t>บาท</a:t>
                      </a:r>
                      <a:endParaRPr lang="th-TH" sz="18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 descr="C:\Users\User\Desktop\ประสานงานกลาง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0900" y="6419850"/>
            <a:ext cx="5753100" cy="438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642918"/>
          </a:xfrm>
        </p:spPr>
        <p:txBody>
          <a:bodyPr>
            <a:normAutofit fontScale="90000"/>
          </a:bodyPr>
          <a:lstStyle/>
          <a:p>
            <a:r>
              <a:rPr lang="th-TH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ความเสี่ยงที่ต้องใช้งบประมาณ (ต่อ)</a:t>
            </a:r>
            <a:endParaRPr lang="th-TH" dirty="0">
              <a:solidFill>
                <a:srgbClr val="0000CC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57158" y="571481"/>
          <a:ext cx="8501123" cy="556547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328310"/>
                <a:gridCol w="1457772"/>
                <a:gridCol w="1928826"/>
                <a:gridCol w="2286016"/>
                <a:gridCol w="1500199"/>
              </a:tblGrid>
              <a:tr h="741398"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หน่วยงาน</a:t>
                      </a:r>
                      <a:endParaRPr lang="th-TH" sz="18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ขั้นตอน</a:t>
                      </a:r>
                      <a:endParaRPr lang="th-TH" sz="18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ความเสี่ยง</a:t>
                      </a:r>
                      <a:endParaRPr lang="th-TH" sz="18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รายละเอียด/แนวทางจัดการความเสี่ยง</a:t>
                      </a:r>
                      <a:endParaRPr lang="th-TH" sz="18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งบประมาณ</a:t>
                      </a:r>
                      <a:endParaRPr lang="th-TH" sz="18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2495575">
                <a:tc>
                  <a:txBody>
                    <a:bodyPr/>
                    <a:lstStyle/>
                    <a:p>
                      <a:r>
                        <a:rPr lang="th-TH" sz="1800" dirty="0" smtClean="0"/>
                        <a:t>สำนักงานอธิการบดี</a:t>
                      </a:r>
                    </a:p>
                    <a:p>
                      <a:r>
                        <a:rPr lang="th-TH" sz="1800" dirty="0" smtClean="0"/>
                        <a:t>(ส่วนพัสดุ)</a:t>
                      </a:r>
                      <a:endParaRPr lang="th-TH" sz="18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dirty="0" smtClean="0"/>
                        <a:t>การบริหารงานพัสดุให้แก่สำนักงานอธิการบดีวิทยาลัยและส่วนงานวิชาการรวมทั้ง</a:t>
                      </a:r>
                    </a:p>
                    <a:p>
                      <a:r>
                        <a:rPr lang="th-TH" sz="1800" dirty="0" smtClean="0"/>
                        <a:t>ประสานงานให้แก่วิทยาเขต</a:t>
                      </a:r>
                      <a:endParaRPr lang="th-TH" sz="18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800" dirty="0" smtClean="0"/>
                        <a:t>1.การจัดหาพัสดุกรณีเร่งด่วนทำให้ไม่เกิดความโปร่งใส</a:t>
                      </a:r>
                    </a:p>
                    <a:p>
                      <a:pPr algn="l"/>
                      <a:r>
                        <a:rPr lang="th-TH" sz="1800" dirty="0" smtClean="0"/>
                        <a:t>2.การจัดหาพัสดุเฉพาะทางและมีข้อจำกัดทางเทคนิค เกิดความโปร่งใสยาก</a:t>
                      </a:r>
                    </a:p>
                    <a:p>
                      <a:pPr algn="l"/>
                      <a:r>
                        <a:rPr lang="th-TH" sz="1800" dirty="0" smtClean="0"/>
                        <a:t>3.ระบบสารสนเทศยังใช้งานได้ไม่สมบูรณ์ ทำให้เกิดความไม่คล่องตัว</a:t>
                      </a:r>
                      <a:endParaRPr lang="th-TH" sz="18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dirty="0" smtClean="0"/>
                        <a:t>1.ให้ความรู้ด้วยการวางแผนโดยการจัดหา  และผู้กำหนดรายละเอียด</a:t>
                      </a:r>
                    </a:p>
                    <a:p>
                      <a:r>
                        <a:rPr lang="th-TH" sz="1800" dirty="0" smtClean="0"/>
                        <a:t>2.ให้คำปรึกษาและคำแนะนำ</a:t>
                      </a:r>
                      <a:endParaRPr lang="th-TH" sz="18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dirty="0" smtClean="0"/>
                        <a:t>50,000  บาท</a:t>
                      </a:r>
                      <a:endParaRPr lang="th-TH" sz="18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2263753">
                <a:tc>
                  <a:txBody>
                    <a:bodyPr/>
                    <a:lstStyle/>
                    <a:p>
                      <a:r>
                        <a:rPr lang="th-TH" sz="1800" dirty="0" smtClean="0"/>
                        <a:t>สำนักงานอธิการบดี</a:t>
                      </a:r>
                    </a:p>
                    <a:p>
                      <a:r>
                        <a:rPr lang="th-TH" sz="1800" dirty="0" smtClean="0"/>
                        <a:t>(ส่วนแผนงาน)</a:t>
                      </a:r>
                      <a:endParaRPr lang="th-TH" sz="18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dirty="0" smtClean="0"/>
                        <a:t>จัดทำแผนแผนปฏิบัติการ</a:t>
                      </a:r>
                      <a:endParaRPr lang="th-TH" sz="18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800" dirty="0" smtClean="0"/>
                        <a:t>ไม่มีการนำโครงการจากแผน</a:t>
                      </a:r>
                    </a:p>
                    <a:p>
                      <a:pPr algn="l"/>
                      <a:r>
                        <a:rPr lang="th-TH" sz="1800" dirty="0" smtClean="0"/>
                        <a:t>กลยุทธ์ไปตั้งงบประมาณและจัดทำแผนปฏิบัติงานของส่วนงาน/ส่วนให้ครบถ้วน</a:t>
                      </a:r>
                      <a:endParaRPr lang="th-TH" sz="18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dirty="0" smtClean="0"/>
                        <a:t>กำหนดมาตรการในการพิจารณาการจัดสรรงบประมาณให้ส่วนงาน/ส่วน สำหรับโครงการตามแผนกลยุทธ์เป็นลำดับแรก</a:t>
                      </a:r>
                      <a:endParaRPr lang="th-TH" sz="18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dirty="0" smtClean="0"/>
                        <a:t>3,000 บาท</a:t>
                      </a:r>
                      <a:endParaRPr lang="th-TH" sz="18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 descr="C:\Users\User\Desktop\ประสานงานกลาง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0900" y="6419850"/>
            <a:ext cx="5753100" cy="438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642918"/>
          </a:xfrm>
        </p:spPr>
        <p:txBody>
          <a:bodyPr>
            <a:normAutofit fontScale="90000"/>
          </a:bodyPr>
          <a:lstStyle/>
          <a:p>
            <a:r>
              <a:rPr lang="th-TH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ความเสี่ยงที่ต้องใช้งบประมาณ (ต่อ)</a:t>
            </a:r>
            <a:endParaRPr lang="th-TH" dirty="0">
              <a:solidFill>
                <a:srgbClr val="0000CC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57158" y="571480"/>
          <a:ext cx="8501123" cy="507209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328310"/>
                <a:gridCol w="1457772"/>
                <a:gridCol w="1928826"/>
                <a:gridCol w="2286016"/>
                <a:gridCol w="1500199"/>
              </a:tblGrid>
              <a:tr h="769023"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หน่วยงาน</a:t>
                      </a:r>
                      <a:endParaRPr lang="th-TH" sz="18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ขั้นตอน</a:t>
                      </a:r>
                      <a:endParaRPr lang="th-TH" sz="18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ความเสี่ยง</a:t>
                      </a:r>
                      <a:endParaRPr lang="th-TH" sz="18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รายละเอียด/แนวทางจัดการความเสี่ยง</a:t>
                      </a:r>
                      <a:endParaRPr lang="th-TH" sz="18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/>
                        <a:t>งบประมาณ</a:t>
                      </a:r>
                      <a:endParaRPr lang="th-TH" sz="18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1954971">
                <a:tc>
                  <a:txBody>
                    <a:bodyPr/>
                    <a:lstStyle/>
                    <a:p>
                      <a:r>
                        <a:rPr lang="th-TH" sz="1800" dirty="0" smtClean="0"/>
                        <a:t>สำนักงานอธิการบดี</a:t>
                      </a:r>
                    </a:p>
                    <a:p>
                      <a:r>
                        <a:rPr lang="th-TH" sz="1800" dirty="0" smtClean="0"/>
                        <a:t>(ส่วนแผนงาน)</a:t>
                      </a:r>
                      <a:endParaRPr lang="th-TH" sz="18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dirty="0" smtClean="0"/>
                        <a:t>การเบิกจ่าย</a:t>
                      </a:r>
                      <a:endParaRPr lang="th-TH" sz="18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800" dirty="0" smtClean="0"/>
                        <a:t>การเบิกจ่ายไม่เป็นไปตามแผนการปฏิบัติงานและแผนการใช้จ่ายงบประมาณ</a:t>
                      </a:r>
                      <a:endParaRPr lang="th-TH" sz="18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dirty="0" smtClean="0"/>
                        <a:t>เวียนแจ้ง/ประชุม/เร่งรัดส่วนงาน/ส่วนให้ดำเนินกิจกรรมและโครงการให้เป็นไปตามแผนหรือเร็วกว่าแผน</a:t>
                      </a:r>
                      <a:endParaRPr lang="th-TH" sz="18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dirty="0" smtClean="0"/>
                        <a:t>3,000 บาท</a:t>
                      </a:r>
                      <a:endParaRPr lang="th-TH" sz="18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2348103">
                <a:tc>
                  <a:txBody>
                    <a:bodyPr/>
                    <a:lstStyle/>
                    <a:p>
                      <a:r>
                        <a:rPr lang="th-TH" sz="1800" dirty="0" smtClean="0"/>
                        <a:t>สำนักงานอธิการบดี</a:t>
                      </a:r>
                    </a:p>
                    <a:p>
                      <a:r>
                        <a:rPr lang="th-TH" sz="1800" dirty="0" smtClean="0"/>
                        <a:t>(ส่วน</a:t>
                      </a:r>
                      <a:r>
                        <a:rPr lang="th-TH" sz="1800" dirty="0" smtClean="0"/>
                        <a:t>บริหารทรัพยากร</a:t>
                      </a:r>
                      <a:r>
                        <a:rPr lang="th-TH" sz="1800" dirty="0" smtClean="0"/>
                        <a:t>บุคคล)</a:t>
                      </a:r>
                      <a:endParaRPr lang="th-TH" sz="18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dirty="0" smtClean="0"/>
                        <a:t>การดำเนินการระบบสารสนเทศบุคลากร</a:t>
                      </a:r>
                      <a:endParaRPr lang="th-TH" sz="18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800" dirty="0" smtClean="0"/>
                        <a:t>ระบบสารสนเทศบุคลากรให้ข้อมูลไม่ครบถ้วน ไม่ถูกต้องและไม่เป็นปัจจุบัน</a:t>
                      </a:r>
                      <a:endParaRPr lang="th-TH" sz="18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dirty="0" smtClean="0"/>
                        <a:t>1. มอบหมายให้มีผู้รับผิดชอบหลักในการจัดเก็บข้อมูลอย่างต่อเนื่อง</a:t>
                      </a:r>
                    </a:p>
                    <a:p>
                      <a:r>
                        <a:rPr lang="th-TH" sz="1800" dirty="0" smtClean="0"/>
                        <a:t>2. จัดทำระบบจัดการฐานข้อมูลด้วยโปรแกรมคอมพิวเตอร์</a:t>
                      </a:r>
                      <a:endParaRPr lang="th-TH" sz="18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dirty="0" smtClean="0"/>
                        <a:t>3,000,000 บาท</a:t>
                      </a:r>
                      <a:endParaRPr lang="th-TH" sz="18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 descr="C:\Users\User\Desktop\ประสานงานกลาง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0900" y="6419850"/>
            <a:ext cx="5753100" cy="438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User\Desktop\ประสานงานกลาง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0900" y="6419850"/>
            <a:ext cx="5753100" cy="438150"/>
          </a:xfrm>
          <a:prstGeom prst="rect">
            <a:avLst/>
          </a:prstGeom>
          <a:noFill/>
        </p:spPr>
      </p:pic>
      <p:pic>
        <p:nvPicPr>
          <p:cNvPr id="13314" name="Picture 2" descr="D:\งานที่เราทำ\ความเสี่ยง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" y="0"/>
            <a:ext cx="9153525" cy="1543050"/>
          </a:xfrm>
          <a:prstGeom prst="rect">
            <a:avLst/>
          </a:prstGeom>
          <a:noFill/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14414" y="2428868"/>
            <a:ext cx="6572296" cy="1428760"/>
          </a:xfr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“If we can measure Risk, we can</a:t>
            </a:r>
            <a:br>
              <a:rPr lang="en-US" sz="4800" b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en-US" sz="4800" b="1" dirty="0" smtClean="0">
                <a:solidFill>
                  <a:srgbClr val="C00000"/>
                </a:solidFill>
                <a:latin typeface="TH SarabunPSK" pitchFamily="34" charset="-34"/>
                <a:cs typeface="TH SarabunPSK" pitchFamily="34" charset="-34"/>
              </a:rPr>
              <a:t>make no Risk”</a:t>
            </a:r>
            <a:endParaRPr lang="th-TH" sz="4800" dirty="0">
              <a:solidFill>
                <a:srgbClr val="C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357422" y="4357694"/>
            <a:ext cx="4071966" cy="571504"/>
          </a:xfr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500" b="1" dirty="0" smtClean="0">
                <a:latin typeface="TH SarabunPSK" pitchFamily="34" charset="-34"/>
                <a:cs typeface="TH SarabunPSK" pitchFamily="34" charset="-34"/>
              </a:rPr>
              <a:t>http://www.cca.kmitl.ac.th</a:t>
            </a:r>
            <a:endParaRPr lang="th-TH" sz="2500" b="1" dirty="0" smtClean="0">
              <a:latin typeface="TH SarabunPSK" pitchFamily="34" charset="-34"/>
              <a:cs typeface="TH SarabunPSK" pitchFamily="34" charset="-34"/>
            </a:endParaRPr>
          </a:p>
          <a:p>
            <a:pPr marL="0" indent="0">
              <a:buNone/>
            </a:pPr>
            <a:endParaRPr lang="th-TH" dirty="0" smtClean="0">
              <a:latin typeface="TH SarabunPSK" pitchFamily="34" charset="-34"/>
              <a:cs typeface="TH SarabunPSK" pitchFamily="34" charset="-34"/>
            </a:endParaRPr>
          </a:p>
          <a:p>
            <a:pPr marL="0" indent="0">
              <a:buNone/>
            </a:pPr>
            <a:endParaRPr lang="th-TH" dirty="0" smtClean="0">
              <a:latin typeface="TH SarabunPSK" pitchFamily="34" charset="-34"/>
              <a:cs typeface="TH SarabunPSK" pitchFamily="34" charset="-34"/>
            </a:endParaRPr>
          </a:p>
          <a:p>
            <a:pPr marL="0" indent="0">
              <a:buNone/>
            </a:pPr>
            <a:endParaRPr lang="th-TH" dirty="0" smtClean="0">
              <a:latin typeface="TH SarabunPSK" pitchFamily="34" charset="-34"/>
              <a:cs typeface="TH SarabunPSK" pitchFamily="34" charset="-34"/>
            </a:endParaRPr>
          </a:p>
          <a:p>
            <a:pPr marL="0" indent="0">
              <a:buNone/>
            </a:pPr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1785926"/>
            <a:ext cx="8001056" cy="4665484"/>
          </a:xfrm>
        </p:spPr>
        <p:txBody>
          <a:bodyPr>
            <a:noAutofit/>
          </a:bodyPr>
          <a:lstStyle/>
          <a:p>
            <a:pPr algn="l"/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                          ระเบียบวาระที่  3</a:t>
            </a:r>
            <a:br>
              <a:rPr lang="th-TH" sz="40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 3.1 รายงานผลการประเมินผลการควบคุมภายใน </a:t>
            </a:r>
            <a:br>
              <a:rPr lang="th-TH" sz="40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      (แบบ ปอ.1)  สิ้นสุด ณ วันที่ 30 กันยายน  2555 </a:t>
            </a:r>
            <a:r>
              <a:rPr lang="en-US" sz="40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40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 3.2 สรุปผลการดำเนินงานบริหารความเสี่ยง ประจำปี</a:t>
            </a:r>
            <a:br>
              <a:rPr lang="th-TH" sz="40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      งบประมาณ 2555 รอบระยะเวลา 12 เดือน</a:t>
            </a:r>
            <a:r>
              <a:rPr lang="en-US" sz="4000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4000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000" dirty="0" smtClean="0">
                <a:latin typeface="TH SarabunPSK" pitchFamily="34" charset="-34"/>
                <a:cs typeface="TH SarabunPSK" pitchFamily="34" charset="-34"/>
              </a:rPr>
              <a:t>      </a:t>
            </a: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สำหรับผู้บริหารสถาบันเทคโนโลยีพระจอมเกล้า</a:t>
            </a:r>
            <a:br>
              <a:rPr lang="th-TH" sz="40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      เจ้าคุณทหารลาดกระบัง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th-TH" sz="4000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030" name="Picture 6" descr="C:\Users\User\Desktop\ความเสี่ยง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3526" cy="1543050"/>
          </a:xfrm>
          <a:prstGeom prst="rect">
            <a:avLst/>
          </a:prstGeom>
          <a:noFill/>
        </p:spPr>
      </p:pic>
      <p:pic>
        <p:nvPicPr>
          <p:cNvPr id="1035" name="Picture 11" descr="C:\Users\User\Desktop\ประสานงานกลาง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90900" y="6419850"/>
            <a:ext cx="5753100" cy="438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282" y="2093692"/>
            <a:ext cx="8715436" cy="4357718"/>
          </a:xfrm>
        </p:spPr>
        <p:txBody>
          <a:bodyPr>
            <a:noAutofit/>
          </a:bodyPr>
          <a:lstStyle/>
          <a:p>
            <a:pPr algn="l"/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dirty="0" smtClean="0"/>
              <a:t> </a:t>
            </a:r>
            <a:br>
              <a:rPr lang="th-TH" dirty="0" smtClean="0"/>
            </a:b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030" name="Picture 6" descr="C:\Users\User\Desktop\ความเสี่ยง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3526" cy="1543050"/>
          </a:xfrm>
          <a:prstGeom prst="rect">
            <a:avLst/>
          </a:prstGeom>
          <a:noFill/>
        </p:spPr>
      </p:pic>
      <p:pic>
        <p:nvPicPr>
          <p:cNvPr id="1035" name="Picture 11" descr="C:\Users\User\Desktop\ประสานงานกลาง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90900" y="6419850"/>
            <a:ext cx="5753100" cy="438150"/>
          </a:xfrm>
          <a:prstGeom prst="rect">
            <a:avLst/>
          </a:prstGeom>
          <a:noFill/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714348" y="1928802"/>
            <a:ext cx="7929618" cy="45226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0" lang="th-TH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itchFamily="34" charset="-34"/>
                <a:ea typeface="+mj-ea"/>
                <a:cs typeface="TH SarabunPSK" pitchFamily="34" charset="-34"/>
              </a:rPr>
              <a:t/>
            </a:r>
            <a:br>
              <a:rPr kumimoji="0" lang="th-TH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itchFamily="34" charset="-34"/>
                <a:ea typeface="+mj-ea"/>
                <a:cs typeface="TH SarabunPSK" pitchFamily="34" charset="-34"/>
              </a:rPr>
            </a:br>
            <a:r>
              <a:rPr kumimoji="0" lang="th-TH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itchFamily="34" charset="-34"/>
                <a:ea typeface="+mj-ea"/>
                <a:cs typeface="TH SarabunPSK" pitchFamily="34" charset="-34"/>
              </a:rPr>
              <a:t/>
            </a:r>
            <a:br>
              <a:rPr kumimoji="0" lang="th-TH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itchFamily="34" charset="-34"/>
                <a:ea typeface="+mj-ea"/>
                <a:cs typeface="TH SarabunPSK" pitchFamily="34" charset="-34"/>
              </a:rPr>
            </a:br>
            <a:r>
              <a:rPr kumimoji="0" lang="th-TH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itchFamily="34" charset="-34"/>
                <a:ea typeface="+mj-ea"/>
                <a:cs typeface="TH SarabunPSK" pitchFamily="34" charset="-34"/>
              </a:rPr>
              <a:t>                     ระเบียบวาระที่  4</a:t>
            </a:r>
            <a:br>
              <a:rPr kumimoji="0" lang="th-TH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itchFamily="34" charset="-34"/>
                <a:ea typeface="+mj-ea"/>
                <a:cs typeface="TH SarabunPSK" pitchFamily="34" charset="-34"/>
              </a:rPr>
            </a:b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itchFamily="34" charset="-34"/>
                <a:ea typeface="+mj-ea"/>
                <a:cs typeface="TH SarabunPSK" pitchFamily="34" charset="-34"/>
              </a:rPr>
              <a:t>4.</a:t>
            </a:r>
            <a:r>
              <a:rPr lang="th-TH" sz="4400" b="1" dirty="0" smtClean="0">
                <a:latin typeface="TH SarabunPSK" pitchFamily="34" charset="-34"/>
                <a:ea typeface="+mj-ea"/>
                <a:cs typeface="TH SarabunPSK" pitchFamily="34" charset="-34"/>
              </a:rPr>
              <a:t>1</a:t>
            </a:r>
            <a:r>
              <a:rPr kumimoji="0" lang="th-TH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itchFamily="34" charset="-34"/>
                <a:ea typeface="+mj-ea"/>
                <a:cs typeface="TH SarabunPSK" pitchFamily="34" charset="-34"/>
              </a:rPr>
              <a:t>  </a:t>
            </a:r>
            <a:r>
              <a:rPr lang="th-TH" sz="4400" b="1" dirty="0" smtClean="0">
                <a:latin typeface="TH SarabunPSK" pitchFamily="34" charset="-34"/>
                <a:cs typeface="TH SarabunPSK" pitchFamily="34" charset="-34"/>
              </a:rPr>
              <a:t>แบบประเมินและวิเคราะห์ความเสี่ยง ประเมินมาตรการควบคุมความเสี่ยง  แผนการบริหารจัดการความเสี่ยง  รายงานการประเมินผล  และการปรับปรุงการควบคุมภายใน หรือ </a:t>
            </a:r>
            <a:r>
              <a:rPr lang="en-US" sz="4400" b="1" dirty="0" smtClean="0">
                <a:latin typeface="TH SarabunPSK" pitchFamily="34" charset="-34"/>
                <a:cs typeface="TH SarabunPSK" pitchFamily="34" charset="-34"/>
              </a:rPr>
              <a:t>ERM 01-04</a:t>
            </a:r>
            <a:r>
              <a:rPr lang="th-TH" sz="4400" b="1" dirty="0" smtClean="0">
                <a:latin typeface="TH SarabunPSK" pitchFamily="34" charset="-34"/>
                <a:cs typeface="TH SarabunPSK" pitchFamily="34" charset="-34"/>
              </a:rPr>
              <a:t>  ประจำปีงบประมาณ </a:t>
            </a:r>
            <a:r>
              <a:rPr lang="en-US" sz="4400" b="1" dirty="0" smtClean="0">
                <a:latin typeface="TH SarabunPSK" pitchFamily="34" charset="-34"/>
                <a:cs typeface="TH SarabunPSK" pitchFamily="34" charset="-34"/>
              </a:rPr>
              <a:t>2556 </a:t>
            </a:r>
            <a:r>
              <a:rPr lang="th-TH" sz="4400" b="1" dirty="0" smtClean="0">
                <a:latin typeface="TH SarabunPSK" pitchFamily="34" charset="-34"/>
                <a:cs typeface="TH SarabunPSK" pitchFamily="34" charset="-34"/>
              </a:rPr>
              <a:t>             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th-TH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                 </a:t>
            </a:r>
            <a:r>
              <a:rPr kumimoji="0" lang="th-TH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itchFamily="34" charset="-34"/>
                <a:ea typeface="+mj-ea"/>
                <a:cs typeface="TH SarabunPSK" pitchFamily="34" charset="-34"/>
              </a:rPr>
              <a:t/>
            </a:r>
            <a:br>
              <a:rPr kumimoji="0" lang="th-TH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itchFamily="34" charset="-34"/>
                <a:ea typeface="+mj-ea"/>
                <a:cs typeface="TH SarabunPSK" pitchFamily="34" charset="-34"/>
              </a:rPr>
            </a:br>
            <a:r>
              <a:rPr kumimoji="0" lang="th-TH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itchFamily="34" charset="-34"/>
                <a:ea typeface="+mj-ea"/>
                <a:cs typeface="TH SarabunPSK" pitchFamily="34" charset="-34"/>
              </a:rPr>
              <a:t/>
            </a:r>
            <a:br>
              <a:rPr kumimoji="0" lang="th-TH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itchFamily="34" charset="-34"/>
                <a:ea typeface="+mj-ea"/>
                <a:cs typeface="TH SarabunPSK" pitchFamily="34" charset="-34"/>
              </a:rPr>
            </a:br>
            <a:endParaRPr kumimoji="0" lang="th-TH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H SarabunPSK" pitchFamily="34" charset="-34"/>
              <a:ea typeface="+mj-ea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1928802"/>
            <a:ext cx="8143932" cy="4522608"/>
          </a:xfrm>
        </p:spPr>
        <p:txBody>
          <a:bodyPr>
            <a:noAutofit/>
          </a:bodyPr>
          <a:lstStyle/>
          <a:p>
            <a:pPr algn="l"/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36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36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                      ระเบียบวาระที่  4</a:t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4.2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 รายงานผลการติดตามประเมินผลและการปรับปรุงการควบคุมภายใน หรือ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 ERM-05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 ของ</a:t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ส่วนงานวิชาการ ส่วนงานอื่น สำนักงานสภาสถาบัน  สำนักงานอธิการบดี  รอบระยะเวลา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6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เดือน </a:t>
            </a:r>
            <a:br>
              <a:rPr lang="th-TH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ประจำปีงบประมาณ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2556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th-TH" sz="3600" b="1" dirty="0" smtClean="0"/>
              <a:t>                                       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36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3600" b="1" dirty="0" smtClean="0">
                <a:latin typeface="TH SarabunPSK" pitchFamily="34" charset="-34"/>
                <a:cs typeface="TH SarabunPSK" pitchFamily="34" charset="-34"/>
              </a:rPr>
            </a:br>
            <a:endParaRPr lang="th-TH" sz="3600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030" name="Picture 6" descr="C:\Users\User\Desktop\ความเสี่ยง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3526" cy="1543050"/>
          </a:xfrm>
          <a:prstGeom prst="rect">
            <a:avLst/>
          </a:prstGeom>
          <a:noFill/>
        </p:spPr>
      </p:pic>
      <p:pic>
        <p:nvPicPr>
          <p:cNvPr id="1035" name="Picture 11" descr="C:\Users\User\Desktop\ประสานงานกลาง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90900" y="6419850"/>
            <a:ext cx="5753100" cy="438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1928802"/>
            <a:ext cx="8143932" cy="4522608"/>
          </a:xfrm>
        </p:spPr>
        <p:txBody>
          <a:bodyPr>
            <a:noAutofit/>
          </a:bodyPr>
          <a:lstStyle/>
          <a:p>
            <a:pPr algn="l"/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36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36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           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th-TH" sz="3600" b="1" dirty="0" smtClean="0"/>
              <a:t>                                       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36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3600" b="1" dirty="0" smtClean="0">
                <a:latin typeface="TH SarabunPSK" pitchFamily="34" charset="-34"/>
                <a:cs typeface="TH SarabunPSK" pitchFamily="34" charset="-34"/>
              </a:rPr>
            </a:br>
            <a:endParaRPr lang="th-TH" sz="3600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030" name="Picture 6" descr="C:\Users\User\Desktop\ความเสี่ยง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3526" cy="1543050"/>
          </a:xfrm>
          <a:prstGeom prst="rect">
            <a:avLst/>
          </a:prstGeom>
          <a:noFill/>
        </p:spPr>
      </p:pic>
      <p:pic>
        <p:nvPicPr>
          <p:cNvPr id="1035" name="Picture 11" descr="C:\Users\User\Desktop\ประสานงานกลาง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90900" y="6419850"/>
            <a:ext cx="5753100" cy="438150"/>
          </a:xfrm>
          <a:prstGeom prst="rect">
            <a:avLst/>
          </a:prstGeom>
          <a:noFill/>
        </p:spPr>
      </p:pic>
      <p:pic>
        <p:nvPicPr>
          <p:cNvPr id="1026" name="Picture 2" descr="C:\Users\User\Desktop\RM 2556\คู่มือความเสี่ยง สจล. 2555_files\000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28794" y="1928802"/>
            <a:ext cx="5800725" cy="4276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1928802"/>
            <a:ext cx="8143932" cy="4522608"/>
          </a:xfrm>
        </p:spPr>
        <p:txBody>
          <a:bodyPr>
            <a:noAutofit/>
          </a:bodyPr>
          <a:lstStyle/>
          <a:p>
            <a:pPr algn="l"/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36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36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           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th-TH" sz="3600" b="1" dirty="0" smtClean="0"/>
              <a:t>                                       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36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3600" b="1" dirty="0" smtClean="0">
                <a:latin typeface="TH SarabunPSK" pitchFamily="34" charset="-34"/>
                <a:cs typeface="TH SarabunPSK" pitchFamily="34" charset="-34"/>
              </a:rPr>
            </a:br>
            <a:endParaRPr lang="th-TH" sz="3600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030" name="Picture 6" descr="C:\Users\User\Desktop\ความเสี่ยง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3526" cy="1543050"/>
          </a:xfrm>
          <a:prstGeom prst="rect">
            <a:avLst/>
          </a:prstGeom>
          <a:noFill/>
        </p:spPr>
      </p:pic>
      <p:pic>
        <p:nvPicPr>
          <p:cNvPr id="1035" name="Picture 11" descr="C:\Users\User\Desktop\ประสานงานกลาง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90900" y="6419850"/>
            <a:ext cx="5753100" cy="438150"/>
          </a:xfrm>
          <a:prstGeom prst="rect">
            <a:avLst/>
          </a:prstGeom>
          <a:noFill/>
        </p:spPr>
      </p:pic>
      <p:pic>
        <p:nvPicPr>
          <p:cNvPr id="2050" name="Picture 2" descr="C:\Users\User\Desktop\RM 2556\คู่มือความเสี่ยง สจล. 2555_files\000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28794" y="1928802"/>
            <a:ext cx="5934075" cy="4238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79690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th-TH" sz="3600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จำนวนระดับความเสี่ยงสูงกับสูงมากคงเหลือของแต่ละหน่วยงาน</a:t>
            </a:r>
            <a:endParaRPr lang="th-TH" sz="3500" b="1" dirty="0">
              <a:solidFill>
                <a:srgbClr val="0000CC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6146" name="Picture 2" descr="C:\Users\User\Desktop\ประสานงานกลาง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0900" y="6419850"/>
            <a:ext cx="5753100" cy="438150"/>
          </a:xfrm>
          <a:prstGeom prst="rect">
            <a:avLst/>
          </a:prstGeom>
          <a:noFill/>
        </p:spPr>
      </p:pic>
      <p:graphicFrame>
        <p:nvGraphicFramePr>
          <p:cNvPr id="6" name="Chart 5"/>
          <p:cNvGraphicFramePr/>
          <p:nvPr/>
        </p:nvGraphicFramePr>
        <p:xfrm>
          <a:off x="0" y="785794"/>
          <a:ext cx="9144000" cy="56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1613</TotalTime>
  <Words>2342</Words>
  <Application>Microsoft Office PowerPoint</Application>
  <PresentationFormat>On-screen Show (4:3)</PresentationFormat>
  <Paragraphs>399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   การประชุม คณะกรรมการบริหารความเสี่ยงระดับสถาบัน ครั้งที่  1 / 2556 วันจันทร์ที่  27 พฤษภาคม  พ.ศ. 2556 เริ่มเวลา  14.00 น.     </vt:lpstr>
      <vt:lpstr>                            ระเบียบวาระที่  1 1.1  การแต่งตั้งคณะทำงานประสานงานบริหารความเสี่ยง         ประจำปีงบประมาณ 2556                                                         1.2  การกรอกข้อมูลความเสี่ยงด้วยระบบ Online          ที่  http://www.cca.kmitl.ac.th/                       1.3  การบริการจัดอบรมเชิงปฏิบัติการเพื่อให้ความรู้เกี่ยวกับ        การบริหารความเสี่ยง                                           </vt:lpstr>
      <vt:lpstr>                        ระเบียบวาระที่  2           รับรองรายงานการประชุม ครั้งที่ 3/2555 เมื่อวันที่  24  ตุลาคม  2555                                          </vt:lpstr>
      <vt:lpstr>                          ระเบียบวาระที่  3  3.1 รายงานผลการประเมินผลการควบคุมภายใน        (แบบ ปอ.1)  สิ้นสุด ณ วันที่ 30 กันยายน  2555   3.2 สรุปผลการดำเนินงานบริหารความเสี่ยง ประจำปี       งบประมาณ 2555 รอบระยะเวลา 12 เดือน       สำหรับผู้บริหารสถาบันเทคโนโลยีพระจอมเกล้า       เจ้าคุณทหารลาดกระบัง </vt:lpstr>
      <vt:lpstr>        </vt:lpstr>
      <vt:lpstr>                         ระเบียบวาระที่  4 4.2   รายงานผลการติดตามประเมินผลและการปรับปรุงการควบคุมภายใน หรือ ERM-05  ของ ส่วนงานวิชาการ ส่วนงานอื่น สำนักงานสภาสถาบัน  สำนักงานอธิการบดี  รอบระยะเวลา 6 เดือน  ประจำปีงบประมาณ 2556                                           </vt:lpstr>
      <vt:lpstr>                                                         </vt:lpstr>
      <vt:lpstr>                                                         </vt:lpstr>
      <vt:lpstr>จำนวนระดับความเสี่ยงสูงกับสูงมากคงเหลือของแต่ละหน่วยงาน</vt:lpstr>
      <vt:lpstr>จำนวนความเสี่ยงในแต่ละด้านของสถาบัน</vt:lpstr>
      <vt:lpstr>ระดับความเสี่ยงก่อนการจัดการ</vt:lpstr>
      <vt:lpstr>ระดับความเสี่ยงหลังการจัดการ</vt:lpstr>
      <vt:lpstr>เปรียบเทียบระดับความเสี่ยงก่อนและหลังการจัดการ</vt:lpstr>
      <vt:lpstr>การประเมินผลการควบคุมความเสี่ยงของสถาบัน</vt:lpstr>
      <vt:lpstr>ผลการดำเนินการและระยะเวลาดำเนินการความเสี่ยงของสถาบัน</vt:lpstr>
      <vt:lpstr>การถ่ายโอนความเสี่ยง</vt:lpstr>
      <vt:lpstr>การถ่ายโอนความเสี่ยง (ต่อ)</vt:lpstr>
      <vt:lpstr>การถ่ายโอนความเสี่ยง (ต่อ)</vt:lpstr>
      <vt:lpstr>การถ่ายโอนความเสี่ยง (ต่อ)</vt:lpstr>
      <vt:lpstr>การถ่ายโอนความเสี่ยง (ต่อ)</vt:lpstr>
      <vt:lpstr>การถ่ายโอนความเสี่ยง (ต่อ)</vt:lpstr>
      <vt:lpstr>การถ่ายโอนความเสี่ยง (ต่อ)</vt:lpstr>
      <vt:lpstr>การถ่ายโอนความเสี่ยง (ต่อ)</vt:lpstr>
      <vt:lpstr>การถ่ายโอนความเสี่ยง (ต่อ)</vt:lpstr>
      <vt:lpstr>การถ่ายโอนความเสี่ยง (ต่อ)</vt:lpstr>
      <vt:lpstr>การถ่ายโอนความเสี่ยง (ต่อ)</vt:lpstr>
      <vt:lpstr>การถ่ายโอนความเสี่ยง (ต่อ)</vt:lpstr>
      <vt:lpstr>การถ่ายโอนความเสี่ยง (ต่อ)</vt:lpstr>
      <vt:lpstr>ความเสี่ยงที่ต้องใช้งบประมาณ</vt:lpstr>
      <vt:lpstr>ความเสี่ยงที่ต้องใช้งบประมาณ (ต่อ)</vt:lpstr>
      <vt:lpstr>ความเสี่ยงที่ต้องใช้งบประมาณ (ต่อ)</vt:lpstr>
      <vt:lpstr>ความเสี่ยงที่ต้องใช้งบประมาณ (ต่อ)</vt:lpstr>
      <vt:lpstr>ความเสี่ยงที่ต้องใช้งบประมาณ (ต่อ)</vt:lpstr>
      <vt:lpstr>ความเสี่ยงที่ต้องใช้งบประมาณ (ต่อ)</vt:lpstr>
      <vt:lpstr>ความเสี่ยงที่ต้องใช้งบประมาณ (ต่อ)</vt:lpstr>
      <vt:lpstr>ความเสี่ยงที่ต้องใช้งบประมาณ (ต่อ)</vt:lpstr>
      <vt:lpstr>ความเสี่ยงที่ต้องใช้งบประมาณ (ต่อ)</vt:lpstr>
      <vt:lpstr>“If we can measure Risk, we can make no Risk”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ประชุมความเสี่ยง สนอ.</dc:title>
  <dc:creator>User</dc:creator>
  <cp:lastModifiedBy>User</cp:lastModifiedBy>
  <cp:revision>144</cp:revision>
  <dcterms:created xsi:type="dcterms:W3CDTF">2013-05-10T06:40:27Z</dcterms:created>
  <dcterms:modified xsi:type="dcterms:W3CDTF">2013-05-27T03:39:23Z</dcterms:modified>
</cp:coreProperties>
</file>